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2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28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38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45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4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0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87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5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2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7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1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3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B937D3-CC66-4267-8C02-F55358CADB92}" type="datetimeFigureOut">
              <a:rPr lang="hr-HR" smtClean="0"/>
              <a:t>21.8.2025.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0D570E-C0F1-4B5D-B4A2-A3D3A106D2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76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Vožnjom </a:t>
            </a:r>
            <a:br>
              <a:rPr lang="hr-HR" dirty="0"/>
            </a:br>
            <a:r>
              <a:rPr lang="hr-HR" dirty="0"/>
              <a:t>od starta do cilja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Projektni zadatak 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DBC6CB7-CE9F-09D3-1241-407DE7D0DA30}"/>
              </a:ext>
            </a:extLst>
          </p:cNvPr>
          <p:cNvSpPr txBox="1"/>
          <p:nvPr/>
        </p:nvSpPr>
        <p:spPr>
          <a:xfrm>
            <a:off x="4313382" y="6040582"/>
            <a:ext cx="39069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Goran Rebrača, OŠ Mate Lovraka Kutina</a:t>
            </a:r>
          </a:p>
        </p:txBody>
      </p:sp>
    </p:spTree>
    <p:extLst>
      <p:ext uri="{BB962C8B-B14F-4D97-AF65-F5344CB8AC3E}">
        <p14:creationId xmlns:p14="http://schemas.microsoft.com/office/powerpoint/2010/main" val="8610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Projektni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6526875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U ovom projektu mogu sudjelovati učenici 5. - 8. razreda. Učenici se grupiraju u </a:t>
            </a:r>
            <a:r>
              <a:rPr lang="hr-HR" b="1" dirty="0"/>
              <a:t>timove</a:t>
            </a:r>
            <a:r>
              <a:rPr lang="hr-HR" dirty="0"/>
              <a:t> po 3-4 učenika. </a:t>
            </a:r>
          </a:p>
          <a:p>
            <a:pPr marL="0" indent="0">
              <a:buNone/>
            </a:pPr>
            <a:r>
              <a:rPr lang="hr-HR" dirty="0"/>
              <a:t>Svaki tim učenika radi s jednim </a:t>
            </a:r>
            <a:r>
              <a:rPr lang="hr-HR" b="1" i="1" dirty="0" err="1"/>
              <a:t>mBot</a:t>
            </a:r>
            <a:r>
              <a:rPr lang="hr-HR" b="1" i="1" dirty="0"/>
              <a:t> robotom</a:t>
            </a:r>
            <a:r>
              <a:rPr lang="hr-HR" dirty="0"/>
              <a:t> i na jednom </a:t>
            </a:r>
            <a:r>
              <a:rPr lang="hr-HR" b="1" dirty="0"/>
              <a:t>računalu</a:t>
            </a:r>
            <a:r>
              <a:rPr lang="hr-HR" dirty="0"/>
              <a:t>. Timovi programiraju robota na računalu u </a:t>
            </a:r>
            <a:r>
              <a:rPr lang="hr-HR" b="1" dirty="0"/>
              <a:t>mBlock</a:t>
            </a:r>
            <a:r>
              <a:rPr lang="hr-HR" dirty="0"/>
              <a:t> programu i testiraju vožnju robota na zajedničkoj stazi. Timovi upisuju potrebne podatke u Excel tablicu i izrađuju grafikon brzine vožnje robota.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2993138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7722" y="823636"/>
            <a:ext cx="8156169" cy="1303867"/>
          </a:xfrm>
        </p:spPr>
        <p:txBody>
          <a:bodyPr/>
          <a:lstStyle/>
          <a:p>
            <a:r>
              <a:rPr lang="hr-HR" b="1" dirty="0"/>
              <a:t>Zadatak – Vozi po stazi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0016" y="2475345"/>
            <a:ext cx="7815195" cy="3713020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Robot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mora pratiti crtu staze koja je prikazana na slici i mora stati na kraju crte!</a:t>
            </a:r>
            <a:r>
              <a:rPr lang="sr-Latn-RS" altLang="sr-Latn-R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Prvo postavi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robota na početak.</a:t>
            </a:r>
            <a:b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</a:b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Zadatak je kodirati program kojim će robot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prijeći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stazu prateći crtu i na kraju crte stati. 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Robot ne smije stati prije kraja crte, ali obavezno mora stati na kraju crte.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Tvoj robot mora krenuti sa startne linije tek onda kada pritisneš tipku START na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-u.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Robot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tijekom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vožnje mora koristiti senzor za praćenje linije.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Prilikom vožnje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-a potrebno je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mjeriti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vrijeme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vožnje duž cijele staze.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U Excel tablici na računalu treba unositi vremena za svaku vožnju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-a. 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Možeš koristiti 5 vožnji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-a kojima ćeš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mjeriti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vrijeme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prolaska od starta do cilja. 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Na kraju potrebno je izračunati brzinu kretanja </a:t>
            </a:r>
            <a:r>
              <a:rPr lang="sr-Latn-RS" altLang="sr-Latn-RS" sz="1700" dirty="0" err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mBot</a:t>
            </a:r>
            <a:r>
              <a:rPr lang="sr-Latn-RS" altLang="sr-Latn-RS" sz="17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-a u svih 5 vožnji te prikazati dobivene brzine grafikonom!</a:t>
            </a:r>
            <a:endParaRPr lang="sr-Latn-RS" altLang="sr-Latn-RS" sz="17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Slika 5" descr="Slika na kojoj se prikazuje tekst, skeč, crtež, rukopis&#10;&#10;Sadržaj generiran uz AI možda nije točan.">
            <a:extLst>
              <a:ext uri="{FF2B5EF4-FFF2-40B4-BE49-F238E27FC236}">
                <a16:creationId xmlns:a16="http://schemas.microsoft.com/office/drawing/2014/main" id="{085ADA96-FEC5-4A45-A6A6-BA8B6A050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28" y="3023564"/>
            <a:ext cx="2901175" cy="2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598340" cy="1303867"/>
          </a:xfrm>
        </p:spPr>
        <p:txBody>
          <a:bodyPr/>
          <a:lstStyle/>
          <a:p>
            <a:r>
              <a:rPr lang="hr-HR" b="1" dirty="0"/>
              <a:t>Kodiranje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5959641" cy="3318936"/>
          </a:xfrm>
        </p:spPr>
        <p:txBody>
          <a:bodyPr>
            <a:normAutofit/>
          </a:bodyPr>
          <a:lstStyle/>
          <a:p>
            <a:r>
              <a:rPr lang="hr-HR" dirty="0"/>
              <a:t>Korištenjem naredbi u računalno-grafičkom softveru </a:t>
            </a:r>
            <a:r>
              <a:rPr lang="hr-HR" b="1" u="sng" dirty="0">
                <a:solidFill>
                  <a:srgbClr val="00B050"/>
                </a:solidFill>
              </a:rPr>
              <a:t>mBlock V5</a:t>
            </a:r>
            <a:r>
              <a:rPr lang="hr-HR" dirty="0"/>
              <a:t> kodira se programsko rješenje projektnog zadatka…</a:t>
            </a:r>
          </a:p>
          <a:p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35" y="3280010"/>
            <a:ext cx="2116539" cy="20909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76" y="1315144"/>
            <a:ext cx="427732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859383" cy="1303867"/>
          </a:xfrm>
        </p:spPr>
        <p:txBody>
          <a:bodyPr/>
          <a:lstStyle/>
          <a:p>
            <a:r>
              <a:rPr lang="hr-HR" b="1" dirty="0"/>
              <a:t>Vožnja </a:t>
            </a:r>
            <a:r>
              <a:rPr lang="hr-HR" b="1" dirty="0" err="1"/>
              <a:t>mBot</a:t>
            </a:r>
            <a:r>
              <a:rPr lang="hr-HR" b="1" dirty="0"/>
              <a:t>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334" y="2548620"/>
            <a:ext cx="4667901" cy="33189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Vožnja </a:t>
            </a:r>
            <a:r>
              <a:rPr lang="hr-HR" dirty="0" err="1"/>
              <a:t>mBot</a:t>
            </a:r>
            <a:r>
              <a:rPr lang="hr-HR" dirty="0"/>
              <a:t> robota po stazi i mjerenje vremena potrebnog da robot stigne do cilja.</a:t>
            </a:r>
          </a:p>
          <a:p>
            <a:pPr marL="0" indent="0">
              <a:buNone/>
            </a:pPr>
            <a:r>
              <a:rPr lang="hr-HR" dirty="0"/>
              <a:t>Bilježenje rezultata u tablicu Excela-a</a:t>
            </a:r>
          </a:p>
        </p:txBody>
      </p:sp>
      <p:pic>
        <p:nvPicPr>
          <p:cNvPr id="6" name="Slika 5" descr="Slika na kojoj se prikazuje odijevanje, u dvorani, zid, osoba&#10;&#10;Sadržaj generiran uz AI možda nije točan.">
            <a:extLst>
              <a:ext uri="{FF2B5EF4-FFF2-40B4-BE49-F238E27FC236}">
                <a16:creationId xmlns:a16="http://schemas.microsoft.com/office/drawing/2014/main" id="{EED0EED2-1D1B-6D92-720F-084EAA852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30" y="2660072"/>
            <a:ext cx="5752364" cy="2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36082" cy="1303867"/>
          </a:xfrm>
        </p:spPr>
        <p:txBody>
          <a:bodyPr>
            <a:normAutofit/>
          </a:bodyPr>
          <a:lstStyle/>
          <a:p>
            <a:r>
              <a:rPr lang="hr-HR" dirty="0"/>
              <a:t>Izračun brzine i grafikon u Excel-u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328264" cy="331893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Unos podataka u tablični kalkulator</a:t>
            </a:r>
          </a:p>
          <a:p>
            <a:pPr marL="0" indent="0">
              <a:buNone/>
            </a:pPr>
            <a:r>
              <a:rPr lang="hr-HR" dirty="0"/>
              <a:t>Primjena jednostavnih formula i funkcija za izračun brzine vožnje </a:t>
            </a:r>
            <a:r>
              <a:rPr lang="hr-HR" dirty="0" err="1"/>
              <a:t>mBot</a:t>
            </a:r>
            <a:r>
              <a:rPr lang="hr-HR" dirty="0"/>
              <a:t>-a </a:t>
            </a:r>
          </a:p>
          <a:p>
            <a:pPr marL="0" indent="0">
              <a:buNone/>
            </a:pPr>
            <a:r>
              <a:rPr lang="hr-HR" dirty="0"/>
              <a:t>Grafički prikaz dobivenih </a:t>
            </a:r>
            <a:br>
              <a:rPr lang="hr-HR" dirty="0"/>
            </a:br>
            <a:r>
              <a:rPr lang="hr-HR" dirty="0"/>
              <a:t>rezultata …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34903"/>
              </p:ext>
            </p:extLst>
          </p:nvPr>
        </p:nvGraphicFramePr>
        <p:xfrm>
          <a:off x="5070764" y="3632146"/>
          <a:ext cx="6075654" cy="2243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260">
                  <a:extLst>
                    <a:ext uri="{9D8B030D-6E8A-4147-A177-3AD203B41FA5}">
                      <a16:colId xmlns:a16="http://schemas.microsoft.com/office/drawing/2014/main" val="3979890872"/>
                    </a:ext>
                  </a:extLst>
                </a:gridCol>
                <a:gridCol w="2001391">
                  <a:extLst>
                    <a:ext uri="{9D8B030D-6E8A-4147-A177-3AD203B41FA5}">
                      <a16:colId xmlns:a16="http://schemas.microsoft.com/office/drawing/2014/main" val="2482241090"/>
                    </a:ext>
                  </a:extLst>
                </a:gridCol>
                <a:gridCol w="2192003">
                  <a:extLst>
                    <a:ext uri="{9D8B030D-6E8A-4147-A177-3AD203B41FA5}">
                      <a16:colId xmlns:a16="http://schemas.microsoft.com/office/drawing/2014/main" val="1025582070"/>
                    </a:ext>
                  </a:extLst>
                </a:gridCol>
              </a:tblGrid>
              <a:tr h="30538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800" u="none" strike="noStrike" dirty="0">
                          <a:effectLst/>
                          <a:latin typeface="Bahnschrift" panose="020B0502040204020203" pitchFamily="34" charset="0"/>
                        </a:rPr>
                        <a:t>Vožnjom od starta do cilja</a:t>
                      </a:r>
                      <a:r>
                        <a:rPr lang="hr-HR" sz="1800" u="none" strike="noStrike" baseline="0" dirty="0"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hr-HR" sz="1800" u="none" strike="noStrike" dirty="0">
                          <a:effectLst/>
                          <a:latin typeface="Bahnschrift" panose="020B0502040204020203" pitchFamily="34" charset="0"/>
                        </a:rPr>
                        <a:t>– projektni zadatak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8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065070"/>
                  </a:ext>
                </a:extLst>
              </a:tr>
              <a:tr h="190608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700185"/>
                  </a:ext>
                </a:extLst>
              </a:tr>
              <a:tr h="33149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Bahnschrift" panose="020B0502040204020203" pitchFamily="34" charset="0"/>
                        </a:rPr>
                        <a:t>Broj vožnja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Bahnschrift" panose="020B0502040204020203" pitchFamily="34" charset="0"/>
                        </a:rPr>
                        <a:t>Vrijeme (s)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Bahnschrift" panose="020B0502040204020203" pitchFamily="34" charset="0"/>
                        </a:rPr>
                        <a:t>Brzina (m/s)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099276"/>
                  </a:ext>
                </a:extLst>
              </a:tr>
              <a:tr h="2070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Bahnschrift" panose="020B0502040204020203" pitchFamily="34" charset="0"/>
                        </a:rPr>
                        <a:t>1.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12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449538"/>
                  </a:ext>
                </a:extLst>
              </a:tr>
              <a:tr h="2070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Bahnschrift" panose="020B0502040204020203" pitchFamily="34" charset="0"/>
                        </a:rPr>
                        <a:t>2.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18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24110"/>
                  </a:ext>
                </a:extLst>
              </a:tr>
              <a:tr h="2070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3.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387988"/>
                  </a:ext>
                </a:extLst>
              </a:tr>
              <a:tr h="2070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4.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13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884702"/>
                  </a:ext>
                </a:extLst>
              </a:tr>
              <a:tr h="20700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5.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Bahnschrift" panose="020B0502040204020203" pitchFamily="34" charset="0"/>
                        </a:rPr>
                        <a:t>15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0306769"/>
                  </a:ext>
                </a:extLst>
              </a:tr>
              <a:tr h="190608"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0046119"/>
                  </a:ext>
                </a:extLst>
              </a:tr>
              <a:tr h="190608">
                <a:tc>
                  <a:txBody>
                    <a:bodyPr/>
                    <a:lstStyle/>
                    <a:p>
                      <a:pPr algn="ctr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846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43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TM02900743[[fn=Organska]]</Template>
  <TotalTime>74</TotalTime>
  <Words>335</Words>
  <Application>Microsoft Office PowerPoint</Application>
  <PresentationFormat>Široki zaslon</PresentationFormat>
  <Paragraphs>52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Bahnschrift</vt:lpstr>
      <vt:lpstr>Garamond</vt:lpstr>
      <vt:lpstr>Organski</vt:lpstr>
      <vt:lpstr>Vožnjom  od starta do cilja</vt:lpstr>
      <vt:lpstr>Projektni zadatak</vt:lpstr>
      <vt:lpstr>Zadatak – Vozi po stazi</vt:lpstr>
      <vt:lpstr>Kodiranje</vt:lpstr>
      <vt:lpstr>Vožnja mBot-a</vt:lpstr>
      <vt:lpstr>Izračun brzine i grafikon u Excel-u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Vožnjom  od starta do cilja</dc:title>
  <dc:creator>Damir Vrbanec</dc:creator>
  <cp:keywords>DOS</cp:keywords>
  <cp:lastModifiedBy>Goran Rebrača</cp:lastModifiedBy>
  <cp:revision>11</cp:revision>
  <dcterms:created xsi:type="dcterms:W3CDTF">2018-12-28T16:32:46Z</dcterms:created>
  <dcterms:modified xsi:type="dcterms:W3CDTF">2025-08-21T08:13:59Z</dcterms:modified>
</cp:coreProperties>
</file>