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36" r:id="rId1"/>
  </p:sldMasterIdLst>
  <p:notesMasterIdLst>
    <p:notesMasterId r:id="rId26"/>
  </p:notesMasterIdLst>
  <p:sldIdLst>
    <p:sldId id="270" r:id="rId2"/>
    <p:sldId id="336" r:id="rId3"/>
    <p:sldId id="283" r:id="rId4"/>
    <p:sldId id="285" r:id="rId5"/>
    <p:sldId id="286" r:id="rId6"/>
    <p:sldId id="257" r:id="rId7"/>
    <p:sldId id="309" r:id="rId8"/>
    <p:sldId id="308" r:id="rId9"/>
    <p:sldId id="323" r:id="rId10"/>
    <p:sldId id="284" r:id="rId11"/>
    <p:sldId id="320" r:id="rId12"/>
    <p:sldId id="331" r:id="rId13"/>
    <p:sldId id="332" r:id="rId14"/>
    <p:sldId id="329" r:id="rId15"/>
    <p:sldId id="333" r:id="rId16"/>
    <p:sldId id="335" r:id="rId17"/>
    <p:sldId id="330" r:id="rId18"/>
    <p:sldId id="324" r:id="rId19"/>
    <p:sldId id="327" r:id="rId20"/>
    <p:sldId id="312" r:id="rId21"/>
    <p:sldId id="310" r:id="rId22"/>
    <p:sldId id="316" r:id="rId23"/>
    <p:sldId id="317" r:id="rId24"/>
    <p:sldId id="328" r:id="rId25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84" d="100"/>
          <a:sy n="84" d="100"/>
        </p:scale>
        <p:origin x="118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7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8D9399F8-D761-BD06-B808-9FB15A5106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44F5EA0F-BF95-0F4F-9E61-4652F255CF9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fld id="{4B0504F4-356A-49C0-BDA4-93B5837DED93}" type="datetimeFigureOut">
              <a:rPr lang="hr-HR"/>
              <a:pPr>
                <a:defRPr/>
              </a:pPr>
              <a:t>29.9.2024.</a:t>
            </a:fld>
            <a:endParaRPr lang="hr-HR"/>
          </a:p>
        </p:txBody>
      </p:sp>
      <p:sp>
        <p:nvSpPr>
          <p:cNvPr id="4" name="Rezervirano mjesto slike slajda 3">
            <a:extLst>
              <a:ext uri="{FF2B5EF4-FFF2-40B4-BE49-F238E27FC236}">
                <a16:creationId xmlns:a16="http://schemas.microsoft.com/office/drawing/2014/main" id="{E4DEE6EF-F475-1DD0-0C25-D2B965C768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Rezervirano mjesto bilježaka 4">
            <a:extLst>
              <a:ext uri="{FF2B5EF4-FFF2-40B4-BE49-F238E27FC236}">
                <a16:creationId xmlns:a16="http://schemas.microsoft.com/office/drawing/2014/main" id="{32826F28-6EFD-8384-AB55-6A8E76CDBB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noProof="0"/>
              <a:t>Kliknite da biste uredili stilove teksta matrice</a:t>
            </a:r>
          </a:p>
          <a:p>
            <a:pPr lvl="1"/>
            <a:r>
              <a:rPr lang="hr-HR" noProof="0"/>
              <a:t>Druga razina</a:t>
            </a:r>
          </a:p>
          <a:p>
            <a:pPr lvl="2"/>
            <a:r>
              <a:rPr lang="hr-HR" noProof="0"/>
              <a:t>Treća razina</a:t>
            </a:r>
          </a:p>
          <a:p>
            <a:pPr lvl="3"/>
            <a:r>
              <a:rPr lang="hr-HR" noProof="0"/>
              <a:t>Četvrta razina</a:t>
            </a:r>
          </a:p>
          <a:p>
            <a:pPr lvl="4"/>
            <a:r>
              <a:rPr lang="hr-HR" noProof="0"/>
              <a:t>Peta razina</a:t>
            </a:r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D3E5DC4C-977C-55D4-76C0-636381158F9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BD3362D-6AFA-9452-6567-34E7F55636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8BA8F18-6E50-4812-928E-A903FCE4A801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1052" y="5410202"/>
            <a:ext cx="2057400" cy="365125"/>
          </a:xfrm>
        </p:spPr>
        <p:txBody>
          <a:bodyPr/>
          <a:lstStyle/>
          <a:p>
            <a:pPr>
              <a:defRPr/>
            </a:pPr>
            <a:fld id="{7A9F35A5-B730-4616-8BD1-802008B02DB9}" type="datetimeFigureOut">
              <a:rPr lang="hr-HR" smtClean="0"/>
              <a:pPr>
                <a:defRPr/>
              </a:pPr>
              <a:t>29.9.2024.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0237" y="5410202"/>
            <a:ext cx="3843665" cy="365125"/>
          </a:xfrm>
        </p:spPr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5603" y="5410200"/>
            <a:ext cx="578317" cy="365125"/>
          </a:xfrm>
        </p:spPr>
        <p:txBody>
          <a:bodyPr/>
          <a:lstStyle/>
          <a:p>
            <a:pPr>
              <a:defRPr/>
            </a:pPr>
            <a:fld id="{674F0F98-724C-4D81-87C3-548CD6450819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420172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9AAE5D-0555-4987-8FCD-83915913FD77}" type="datetimeFigureOut">
              <a:rPr lang="hr-HR" smtClean="0"/>
              <a:pPr>
                <a:defRPr/>
              </a:pPr>
              <a:t>29.9.2024.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03140-8A33-4CAA-B932-5B7AD9F7B969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704429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9AAE5D-0555-4987-8FCD-83915913FD77}" type="datetimeFigureOut">
              <a:rPr lang="hr-HR" smtClean="0"/>
              <a:pPr>
                <a:defRPr/>
              </a:pPr>
              <a:t>29.9.2024.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03140-8A33-4CAA-B932-5B7AD9F7B969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669290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9AAE5D-0555-4987-8FCD-83915913FD77}" type="datetimeFigureOut">
              <a:rPr lang="hr-HR" smtClean="0"/>
              <a:pPr>
                <a:defRPr/>
              </a:pPr>
              <a:t>29.9.2024.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03140-8A33-4CAA-B932-5B7AD9F7B969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  <p:sp>
        <p:nvSpPr>
          <p:cNvPr id="52" name="TextBox 51"/>
          <p:cNvSpPr txBox="1"/>
          <p:nvPr/>
        </p:nvSpPr>
        <p:spPr>
          <a:xfrm>
            <a:off x="696579" y="71845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17473" y="276497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5080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9AAE5D-0555-4987-8FCD-83915913FD77}" type="datetimeFigureOut">
              <a:rPr lang="hr-HR" smtClean="0"/>
              <a:pPr>
                <a:defRPr/>
              </a:pPr>
              <a:t>29.9.2024.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03140-8A33-4CAA-B932-5B7AD9F7B969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048549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9AAE5D-0555-4987-8FCD-83915913FD77}" type="datetimeFigureOut">
              <a:rPr lang="hr-HR" smtClean="0"/>
              <a:pPr>
                <a:defRPr/>
              </a:pPr>
              <a:t>29.9.2024.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03140-8A33-4CAA-B932-5B7AD9F7B969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49680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9AAE5D-0555-4987-8FCD-83915913FD77}" type="datetimeFigureOut">
              <a:rPr lang="hr-HR" smtClean="0"/>
              <a:pPr>
                <a:defRPr/>
              </a:pPr>
              <a:t>29.9.2024.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A03140-8A33-4CAA-B932-5B7AD9F7B969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169586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2BE53E-601A-4F43-A75F-33090936CDDA}" type="datetimeFigureOut">
              <a:rPr lang="hr-HR" smtClean="0"/>
              <a:pPr>
                <a:defRPr/>
              </a:pPr>
              <a:t>29.9.2024.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5FC8B0-C19A-4865-8819-C2C1170EDEBF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45058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A6520C-EAAB-41FF-8505-08952AFBA873}" type="datetimeFigureOut">
              <a:rPr lang="hr-HR" smtClean="0"/>
              <a:pPr>
                <a:defRPr/>
              </a:pPr>
              <a:t>29.9.2024.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4FFE9-1D1B-493C-A210-637928DA91E8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695532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5592691" y="5883277"/>
            <a:ext cx="2057400" cy="365125"/>
          </a:xfrm>
        </p:spPr>
        <p:txBody>
          <a:bodyPr/>
          <a:lstStyle/>
          <a:p>
            <a:pPr>
              <a:defRPr/>
            </a:pPr>
            <a:fld id="{4E01B092-6395-45A3-BC87-2B56CBF4AF30}" type="datetimeFigureOut">
              <a:rPr lang="hr-HR" smtClean="0"/>
              <a:pPr>
                <a:defRPr/>
              </a:pPr>
              <a:t>29.9.2024.</a:t>
            </a:fld>
            <a:endParaRPr lang="hr-HR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4679482" cy="365125"/>
          </a:xfrm>
        </p:spPr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07241" y="5883275"/>
            <a:ext cx="578317" cy="365125"/>
          </a:xfrm>
        </p:spPr>
        <p:txBody>
          <a:bodyPr/>
          <a:lstStyle/>
          <a:p>
            <a:pPr>
              <a:defRPr/>
            </a:pPr>
            <a:fld id="{884240EE-59D6-4267-8FCB-10215FC47830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93278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3D86B0-0F13-440A-A22B-9240C901D900}" type="datetimeFigureOut">
              <a:rPr lang="hr-HR" smtClean="0"/>
              <a:pPr>
                <a:defRPr/>
              </a:pPr>
              <a:t>29.9.2024.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78FCA0-1809-4D2A-AF23-CDAF22886C9C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898834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02F23E-5CBE-4F66-9194-DDA9F79F7C31}" type="datetimeFigureOut">
              <a:rPr lang="hr-HR" smtClean="0"/>
              <a:pPr>
                <a:defRPr/>
              </a:pPr>
              <a:t>29.9.2024.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839642-1808-43B6-8138-1260B57AA534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27979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CFD6EF-8E97-4A9D-BF5A-58B976981589}" type="datetimeFigureOut">
              <a:rPr lang="hr-HR" smtClean="0"/>
              <a:pPr>
                <a:defRPr/>
              </a:pPr>
              <a:t>29.9.2024.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84B527-8C8A-4896-B9B5-8E63B715DC57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60609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9111BF-66F4-4E25-872C-409011BFD299}" type="datetimeFigureOut">
              <a:rPr lang="hr-HR" smtClean="0"/>
              <a:pPr>
                <a:defRPr/>
              </a:pPr>
              <a:t>29.9.2024.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710FE8-440B-4F2E-8833-8935635D8C80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28340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0856AA-0EB5-4D3F-A18C-546C9F5D5A39}" type="datetimeFigureOut">
              <a:rPr lang="hr-HR" smtClean="0"/>
              <a:pPr>
                <a:defRPr/>
              </a:pPr>
              <a:t>29.9.2024.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E28D44-A712-4F2F-99CB-3AC38CA33A92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429976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3831E3-C790-4209-9A7D-2D87BA4A0906}" type="datetimeFigureOut">
              <a:rPr lang="hr-HR" smtClean="0"/>
              <a:pPr>
                <a:defRPr/>
              </a:pPr>
              <a:t>29.9.2024.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E1868E-3EC1-473D-B393-B06398F876F3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38567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/>
            </a:lvl1pPr>
          </a:lstStyle>
          <a:p>
            <a:pPr marL="0" lvl="0" indent="0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5C83C9-174E-40AA-909B-E944FCB28672}" type="datetimeFigureOut">
              <a:rPr lang="hr-HR" smtClean="0"/>
              <a:pPr>
                <a:defRPr/>
              </a:pPr>
              <a:t>29.9.2024.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A4B952-6F9F-44FD-8B51-E09F0C916686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462188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9041774" cy="6858001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29AAE5D-0555-4987-8FCD-83915913FD77}" type="datetimeFigureOut">
              <a:rPr lang="hr-HR" smtClean="0"/>
              <a:pPr>
                <a:defRPr/>
              </a:pPr>
              <a:t>29.9.2024.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A03140-8A33-4CAA-B932-5B7AD9F7B969}" type="slidenum">
              <a:rPr lang="hr-HR" altLang="sr-Latn-RS" smtClean="0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648459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37" r:id="rId1"/>
    <p:sldLayoutId id="2147484438" r:id="rId2"/>
    <p:sldLayoutId id="2147484439" r:id="rId3"/>
    <p:sldLayoutId id="2147484440" r:id="rId4"/>
    <p:sldLayoutId id="2147484441" r:id="rId5"/>
    <p:sldLayoutId id="2147484442" r:id="rId6"/>
    <p:sldLayoutId id="2147484443" r:id="rId7"/>
    <p:sldLayoutId id="2147484444" r:id="rId8"/>
    <p:sldLayoutId id="2147484445" r:id="rId9"/>
    <p:sldLayoutId id="2147484446" r:id="rId10"/>
    <p:sldLayoutId id="2147484447" r:id="rId11"/>
    <p:sldLayoutId id="2147484448" r:id="rId12"/>
    <p:sldLayoutId id="2147484449" r:id="rId13"/>
    <p:sldLayoutId id="2147484450" r:id="rId14"/>
    <p:sldLayoutId id="2147484451" r:id="rId15"/>
    <p:sldLayoutId id="2147484452" r:id="rId16"/>
    <p:sldLayoutId id="214748445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yiEYBDs6rvY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>
            <a:extLst>
              <a:ext uri="{FF2B5EF4-FFF2-40B4-BE49-F238E27FC236}">
                <a16:creationId xmlns:a16="http://schemas.microsoft.com/office/drawing/2014/main" id="{65542C54-87F4-0F6E-4E4D-926470469F15}"/>
              </a:ext>
            </a:extLst>
          </p:cNvPr>
          <p:cNvSpPr/>
          <p:nvPr/>
        </p:nvSpPr>
        <p:spPr>
          <a:xfrm>
            <a:off x="1410950" y="404664"/>
            <a:ext cx="6185385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Primary</a:t>
            </a:r>
            <a:r>
              <a:rPr lang="hr-HR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</a:t>
            </a:r>
            <a:r>
              <a:rPr lang="hr-HR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school</a:t>
            </a:r>
            <a:r>
              <a:rPr lang="hr-HR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Mate Lovrak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19459" name="Slika 9">
            <a:extLst>
              <a:ext uri="{FF2B5EF4-FFF2-40B4-BE49-F238E27FC236}">
                <a16:creationId xmlns:a16="http://schemas.microsoft.com/office/drawing/2014/main" id="{7DCDAA8B-9C90-2697-ADA8-71CEF7A64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030702"/>
            <a:ext cx="7196138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avokutnik 10">
            <a:extLst>
              <a:ext uri="{FF2B5EF4-FFF2-40B4-BE49-F238E27FC236}">
                <a16:creationId xmlns:a16="http://schemas.microsoft.com/office/drawing/2014/main" id="{7F3CEC79-97BF-8C2A-06A8-E49C4E81C539}"/>
              </a:ext>
            </a:extLst>
          </p:cNvPr>
          <p:cNvSpPr/>
          <p:nvPr/>
        </p:nvSpPr>
        <p:spPr>
          <a:xfrm>
            <a:off x="2283322" y="5044136"/>
            <a:ext cx="444063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j-ea"/>
                <a:cs typeface="+mj-cs"/>
              </a:rPr>
              <a:t>Kutina</a:t>
            </a:r>
            <a:r>
              <a:rPr lang="hr-H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j-ea"/>
                <a:cs typeface="+mj-cs"/>
              </a:rPr>
              <a:t> - </a:t>
            </a:r>
            <a:r>
              <a:rPr lang="hr-HR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j-ea"/>
                <a:cs typeface="+mj-cs"/>
              </a:rPr>
              <a:t>Croatia</a:t>
            </a:r>
            <a:endParaRPr lang="hr-HR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med" advClick="0" advTm="5000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slov 1">
            <a:extLst>
              <a:ext uri="{FF2B5EF4-FFF2-40B4-BE49-F238E27FC236}">
                <a16:creationId xmlns:a16="http://schemas.microsoft.com/office/drawing/2014/main" id="{2EC8B034-B03E-85AB-A04D-CE629FD994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4125" y="690563"/>
            <a:ext cx="7056438" cy="6302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sr-Latn-RS" sz="2800" b="1">
                <a:latin typeface="Arial" panose="020B0604020202020204" pitchFamily="34" charset="0"/>
              </a:rPr>
              <a:t>The school is attended by students aged 6–14 years</a:t>
            </a:r>
            <a:endParaRPr lang="hr-HR" altLang="sr-Latn-RS" sz="2800" b="1">
              <a:latin typeface="Arial" panose="020B0604020202020204" pitchFamily="34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4D119BE-1754-6D5E-505A-1ED1E6162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0150" y="1773238"/>
            <a:ext cx="6540500" cy="1042987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hr-HR" sz="40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318FC5"/>
                </a:outerShdw>
              </a:effectLst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hr-HR" sz="2400" dirty="0">
              <a:solidFill>
                <a:schemeClr val="tx1">
                  <a:lumMod val="75000"/>
                  <a:lumOff val="25000"/>
                </a:schemeClr>
              </a:solidFill>
              <a:latin typeface="Arial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EB4F8074-90DA-1757-D073-0D8496F50E77}"/>
              </a:ext>
            </a:extLst>
          </p:cNvPr>
          <p:cNvSpPr txBox="1"/>
          <p:nvPr/>
        </p:nvSpPr>
        <p:spPr>
          <a:xfrm>
            <a:off x="1174750" y="1862138"/>
            <a:ext cx="72136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There are about 4</a:t>
            </a:r>
            <a:r>
              <a:rPr lang="hr-HR" sz="28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00 </a:t>
            </a: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students in the school.</a:t>
            </a:r>
            <a:endParaRPr lang="hr-HR" sz="2800" b="1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9701" name="Slika 7">
            <a:extLst>
              <a:ext uri="{FF2B5EF4-FFF2-40B4-BE49-F238E27FC236}">
                <a16:creationId xmlns:a16="http://schemas.microsoft.com/office/drawing/2014/main" id="{09132D75-A067-FE76-7DEA-CA544A2F4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2636912"/>
            <a:ext cx="6925642" cy="35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000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slov 1">
            <a:extLst>
              <a:ext uri="{FF2B5EF4-FFF2-40B4-BE49-F238E27FC236}">
                <a16:creationId xmlns:a16="http://schemas.microsoft.com/office/drawing/2014/main" id="{12CCCD15-15FE-64ED-B203-055A083988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2150" y="620713"/>
            <a:ext cx="6588125" cy="720725"/>
          </a:xfrm>
        </p:spPr>
        <p:txBody>
          <a:bodyPr/>
          <a:lstStyle/>
          <a:p>
            <a:pPr eaLnBrk="1" hangingPunct="1"/>
            <a:r>
              <a:rPr lang="hr-HR" altLang="sr-Latn-RS"/>
              <a:t>Teaching &amp; activities :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558A4FA-A09B-8C28-911D-F980532D4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713" y="1628775"/>
            <a:ext cx="6591300" cy="489585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obligatory subjects and elective courses like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erman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eligion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 Science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r-HR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hr-H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 extracurricular activities :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stronomy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Computer Science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hoir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chool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and,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rt, various sports,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ontemporary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urnalism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iterary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cology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Italian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anguage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raditional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kills,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ousehold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hr-H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Wingdings 3" panose="05040102010807070707" pitchFamily="18" charset="2"/>
              <a:buNone/>
              <a:defRPr/>
            </a:pP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Pupils participate in numerous competitions and achieve excellent results.</a:t>
            </a:r>
          </a:p>
          <a:p>
            <a:pPr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endParaRPr lang="hr-H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196752"/>
            <a:ext cx="7152000" cy="5364000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 flipH="1">
            <a:off x="2351356" y="692696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raditional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kills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07116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že biti slika sljedećeg: 7 ljudi i tek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157" y="1340768"/>
            <a:ext cx="6908934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niOkvir 3"/>
          <p:cNvSpPr txBox="1"/>
          <p:nvPr/>
        </p:nvSpPr>
        <p:spPr>
          <a:xfrm flipH="1">
            <a:off x="2351356" y="692696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stronomy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36674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2086932-CF4B-42EA-8E44-FA0869893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PROJECTS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26B9C91-09E2-477A-B415-D88E61EC9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060" y="1628800"/>
            <a:ext cx="7676380" cy="4248472"/>
          </a:xfrm>
        </p:spPr>
        <p:txBody>
          <a:bodyPr>
            <a:normAutofit fontScale="77500" lnSpcReduction="20000"/>
          </a:bodyPr>
          <a:lstStyle/>
          <a:p>
            <a:r>
              <a:rPr lang="hr-HR" b="1" dirty="0">
                <a:solidFill>
                  <a:srgbClr val="1F1F1F"/>
                </a:solidFill>
                <a:latin typeface="arial" panose="020B0604020202020204" pitchFamily="34" charset="0"/>
              </a:rPr>
              <a:t>W</a:t>
            </a:r>
            <a:r>
              <a:rPr lang="en-US" b="1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e participate in numerous projects organized by the Ministry of Science and Education, the county, the city or in our school projects. We have also been active in e-</a:t>
            </a:r>
            <a:r>
              <a:rPr lang="hr-HR" b="1" dirty="0">
                <a:solidFill>
                  <a:srgbClr val="1F1F1F"/>
                </a:solidFill>
                <a:latin typeface="arial" panose="020B0604020202020204" pitchFamily="34" charset="0"/>
              </a:rPr>
              <a:t>T</a:t>
            </a:r>
            <a:r>
              <a:rPr lang="en-US" b="1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winning projects for a decade</a:t>
            </a:r>
            <a:r>
              <a:rPr lang="hr-HR" b="1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HR" b="1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now</a:t>
            </a:r>
            <a:r>
              <a:rPr lang="hr-HR" b="1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en-US" b="1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hr-HR" b="1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we</a:t>
            </a:r>
            <a:r>
              <a:rPr lang="hr-HR" b="1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1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hav</a:t>
            </a:r>
            <a:r>
              <a:rPr lang="hr-HR" b="1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e </a:t>
            </a:r>
            <a:r>
              <a:rPr lang="hr-HR" b="1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ongoing</a:t>
            </a:r>
            <a:r>
              <a:rPr lang="en-US" b="1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Erasmus projects as well.</a:t>
            </a:r>
            <a:r>
              <a:rPr lang="hr-HR" b="1" i="0" dirty="0">
                <a:solidFill>
                  <a:srgbClr val="1F1F1F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Through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the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e-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school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project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and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STEM-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alphabet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of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the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future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project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,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we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received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numerous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IT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equipment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,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which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makes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us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the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most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modern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school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in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the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Republic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of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Croatia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at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the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moment.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Each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class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has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its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own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desktop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computer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,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projector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,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smart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board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,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whiteboard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.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The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IT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classroom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has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22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laptops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and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desktop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computers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for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students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.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We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have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 VR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glasses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, 3-d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projectors</a:t>
            </a:r>
            <a:r>
              <a:rPr lang="sr-Latn-RS" altLang="sr-Latn-RS" sz="2600" b="1" dirty="0">
                <a:solidFill>
                  <a:srgbClr val="1F1F1F"/>
                </a:solidFill>
                <a:latin typeface="inherit"/>
              </a:rPr>
              <a:t>, </a:t>
            </a:r>
            <a:r>
              <a:rPr lang="sr-Latn-RS" altLang="sr-Latn-RS" sz="2600" b="1" dirty="0" err="1">
                <a:solidFill>
                  <a:srgbClr val="1F1F1F"/>
                </a:solidFill>
                <a:latin typeface="inherit"/>
              </a:rPr>
              <a:t>etc</a:t>
            </a:r>
            <a:endParaRPr lang="hr-HR" sz="2600" b="1" i="0" dirty="0">
              <a:solidFill>
                <a:srgbClr val="1F1F1F"/>
              </a:solidFill>
              <a:effectLst/>
              <a:latin typeface="arial" panose="020B0604020202020204" pitchFamily="34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24643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620688"/>
            <a:ext cx="3672407" cy="5112568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E1A63C92-C0DE-45CE-AB7B-EA9E09AFF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890"/>
          <a:stretch/>
        </p:blipFill>
        <p:spPr>
          <a:xfrm>
            <a:off x="4932040" y="620688"/>
            <a:ext cx="3456384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80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t="15014" r="4294"/>
          <a:stretch/>
        </p:blipFill>
        <p:spPr>
          <a:xfrm>
            <a:off x="611560" y="548680"/>
            <a:ext cx="3600400" cy="5472608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AC01846C-6D05-4EA7-85E0-2CF7883DDB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59" t="-7553" r="459" b="7553"/>
          <a:stretch/>
        </p:blipFill>
        <p:spPr>
          <a:xfrm>
            <a:off x="4355976" y="116632"/>
            <a:ext cx="4032448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16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3E2A27-B5CD-4187-A725-DBC8829D5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OŠ MATE LOVRAKA, KUTINA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83" y="2374281"/>
            <a:ext cx="3099048" cy="3292125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1293683" y="200494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SCHOOL WEBSITE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47" y="2374280"/>
            <a:ext cx="3292125" cy="3292125"/>
          </a:xfrm>
          <a:prstGeom prst="rect">
            <a:avLst/>
          </a:prstGeom>
        </p:spPr>
      </p:pic>
      <p:sp>
        <p:nvSpPr>
          <p:cNvPr id="8" name="TekstniOkvir 7"/>
          <p:cNvSpPr txBox="1"/>
          <p:nvPr/>
        </p:nvSpPr>
        <p:spPr>
          <a:xfrm>
            <a:off x="5309974" y="2004948"/>
            <a:ext cx="2556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SCHOOL FACEBOOK</a:t>
            </a:r>
          </a:p>
        </p:txBody>
      </p:sp>
    </p:spTree>
    <p:extLst>
      <p:ext uri="{BB962C8B-B14F-4D97-AF65-F5344CB8AC3E}">
        <p14:creationId xmlns:p14="http://schemas.microsoft.com/office/powerpoint/2010/main" val="3968825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slov 1">
            <a:extLst>
              <a:ext uri="{FF2B5EF4-FFF2-40B4-BE49-F238E27FC236}">
                <a16:creationId xmlns:a16="http://schemas.microsoft.com/office/drawing/2014/main" id="{CFEABB1B-C54C-5D7B-9E8D-F40DAD0909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sr-Latn-RS" b="1"/>
              <a:t>A short photo tour through school and activities</a:t>
            </a:r>
            <a:r>
              <a:rPr lang="hr-HR" altLang="sr-Latn-RS" b="1"/>
              <a:t> … </a:t>
            </a:r>
          </a:p>
        </p:txBody>
      </p:sp>
      <p:pic>
        <p:nvPicPr>
          <p:cNvPr id="31747" name="Rezervirano mjesto sadržaja 3">
            <a:extLst>
              <a:ext uri="{FF2B5EF4-FFF2-40B4-BE49-F238E27FC236}">
                <a16:creationId xmlns:a16="http://schemas.microsoft.com/office/drawing/2014/main" id="{CE723059-EAC1-6092-5E20-09C792E37B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88" y="2090760"/>
            <a:ext cx="3096344" cy="4290568"/>
          </a:xfrm>
        </p:spPr>
      </p:pic>
      <p:pic>
        <p:nvPicPr>
          <p:cNvPr id="4" name="Slika 1">
            <a:extLst>
              <a:ext uri="{FF2B5EF4-FFF2-40B4-BE49-F238E27FC236}">
                <a16:creationId xmlns:a16="http://schemas.microsoft.com/office/drawing/2014/main" id="{F37E4482-2EAD-47F9-8198-B78C2C0CA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090760"/>
            <a:ext cx="4620584" cy="429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Slika 2">
            <a:extLst>
              <a:ext uri="{FF2B5EF4-FFF2-40B4-BE49-F238E27FC236}">
                <a16:creationId xmlns:a16="http://schemas.microsoft.com/office/drawing/2014/main" id="{12CBCD8E-179B-C9EA-0BE1-2E7A08CB8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06" y="404664"/>
            <a:ext cx="4175894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ka 2" descr="Slika na kojoj se prikazuje u dvorani, namještaj, zid, učionica&#10;&#10;Opis je automatski generiran">
            <a:extLst>
              <a:ext uri="{FF2B5EF4-FFF2-40B4-BE49-F238E27FC236}">
                <a16:creationId xmlns:a16="http://schemas.microsoft.com/office/drawing/2014/main" id="{EA74C4FA-43BA-4515-A134-361861A28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4104456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2582065" y="935009"/>
            <a:ext cx="2205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55576" y="617094"/>
            <a:ext cx="7848872" cy="432747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The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town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of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Kutina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is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located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80 km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southeast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of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Zagreb,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the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capital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of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Republic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of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Croatia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, in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the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heart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of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Moslavina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between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the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sloppes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of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Moslavačka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gora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and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Lonjsko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polje.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The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city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developed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because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of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the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Petrokemija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fertilizer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factory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, but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today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it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is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turning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to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new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branches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of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the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economy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. So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today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,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guests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come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on a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tour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of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the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wine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roads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,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Regional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Park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Moslavčaka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gora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and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Lonjsko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polje.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The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MoslaVina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wine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festival is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traditionally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held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in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Kutina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every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year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,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where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the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Moslavina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wine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region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and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the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autochthonous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Škrlet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wine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variety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are </a:t>
            </a:r>
            <a:r>
              <a:rPr kumimoji="0" lang="sr-Latn-RS" altLang="sr-Latn-RS" sz="2100" b="0" i="0" u="none" strike="noStrike" cap="none" normalizeH="0" baseline="0" dirty="0" err="1">
                <a:ln>
                  <a:noFill/>
                </a:ln>
                <a:effectLst/>
                <a:latin typeface="inherit"/>
              </a:rPr>
              <a:t>promoted</a:t>
            </a:r>
            <a:r>
              <a:rPr kumimoji="0" lang="sr-Latn-RS" altLang="sr-Latn-RS" sz="21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.</a:t>
            </a:r>
            <a:r>
              <a:rPr kumimoji="0" lang="sr-Latn-RS" altLang="sr-Latn-RS" sz="8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endParaRPr kumimoji="0" lang="sr-Latn-RS" altLang="sr-Latn-RS" sz="1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8" name="TekstniOkvir 7"/>
          <p:cNvSpPr txBox="1"/>
          <p:nvPr/>
        </p:nvSpPr>
        <p:spPr>
          <a:xfrm>
            <a:off x="930393" y="5445224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hlinkClick r:id="rId2"/>
              </a:rPr>
              <a:t>https://www.youtube.com/watch?v=yiEYBDs6rvY</a:t>
            </a:r>
            <a:endParaRPr lang="hr-HR" dirty="0"/>
          </a:p>
          <a:p>
            <a:endParaRPr lang="hr-HR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739" y="4944572"/>
            <a:ext cx="1301130" cy="130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43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Slika 2" descr="Slika na kojoj se prikazuje stepenice, u dvorani, zid, dizajn interijera&#10;&#10;Opis je automatski generiran">
            <a:extLst>
              <a:ext uri="{FF2B5EF4-FFF2-40B4-BE49-F238E27FC236}">
                <a16:creationId xmlns:a16="http://schemas.microsoft.com/office/drawing/2014/main" id="{72870346-59A2-5F6B-60BF-366980659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3809445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lika 2" descr="Slika na kojoj se prikazuje namještaj, zid, u dvorani, tekst&#10;&#10;Opis je automatski generiran">
            <a:extLst>
              <a:ext uri="{FF2B5EF4-FFF2-40B4-BE49-F238E27FC236}">
                <a16:creationId xmlns:a16="http://schemas.microsoft.com/office/drawing/2014/main" id="{5E7A656A-81D7-4A12-8677-15C2A5616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4176464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Slika 2" descr="Slika na kojoj se prikazuje odijevanje, u dvorani, stol, obrazovanje&#10;&#10;Opis je automatski generiran">
            <a:extLst>
              <a:ext uri="{FF2B5EF4-FFF2-40B4-BE49-F238E27FC236}">
                <a16:creationId xmlns:a16="http://schemas.microsoft.com/office/drawing/2014/main" id="{6174D953-B9AF-FC0E-9D75-04ED9AE2C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1166044"/>
            <a:ext cx="8274050" cy="5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A7DFD913-2527-422B-8A24-52E01F1D0597}"/>
              </a:ext>
            </a:extLst>
          </p:cNvPr>
          <p:cNvSpPr txBox="1"/>
          <p:nvPr/>
        </p:nvSpPr>
        <p:spPr>
          <a:xfrm>
            <a:off x="1907704" y="764704"/>
            <a:ext cx="4579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ASTRONOMY CLUB</a:t>
            </a:r>
            <a:r>
              <a:rPr lang="hr-HR" sz="1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Slika 2">
            <a:extLst>
              <a:ext uri="{FF2B5EF4-FFF2-40B4-BE49-F238E27FC236}">
                <a16:creationId xmlns:a16="http://schemas.microsoft.com/office/drawing/2014/main" id="{5A231A73-209C-283C-766A-F2992BFA9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7344816" cy="58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50604FC4-D2A9-45C9-8FB3-18912579929A}"/>
              </a:ext>
            </a:extLst>
          </p:cNvPr>
          <p:cNvSpPr txBox="1"/>
          <p:nvPr/>
        </p:nvSpPr>
        <p:spPr>
          <a:xfrm>
            <a:off x="1691680" y="332656"/>
            <a:ext cx="51623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BUVLJAK-SALES FARE</a:t>
            </a:r>
            <a:endParaRPr lang="hr-HR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Slika 2" descr="Slika na kojoj se prikazuje vanjski, zgrada, glazbeni instrument, odijevanje&#10;&#10;Opis je automatski generiran">
            <a:extLst>
              <a:ext uri="{FF2B5EF4-FFF2-40B4-BE49-F238E27FC236}">
                <a16:creationId xmlns:a16="http://schemas.microsoft.com/office/drawing/2014/main" id="{1812F190-8E99-DE59-52B6-D8B09C1A5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632848" cy="594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A99FFA2F-8C2C-43F1-A91E-16B755F2AE88}"/>
              </a:ext>
            </a:extLst>
          </p:cNvPr>
          <p:cNvSpPr txBox="1"/>
          <p:nvPr/>
        </p:nvSpPr>
        <p:spPr>
          <a:xfrm>
            <a:off x="827584" y="332656"/>
            <a:ext cx="60264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SCHOOL BAND</a:t>
            </a:r>
            <a:endParaRPr lang="hr-HR" sz="1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632730F3-E31C-21DF-5092-4EC9ACD6A1DF}"/>
              </a:ext>
            </a:extLst>
          </p:cNvPr>
          <p:cNvSpPr txBox="1"/>
          <p:nvPr/>
        </p:nvSpPr>
        <p:spPr>
          <a:xfrm>
            <a:off x="1908175" y="1773238"/>
            <a:ext cx="5111750" cy="3477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Thank </a:t>
            </a:r>
            <a:r>
              <a:rPr lang="hr-HR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you</a:t>
            </a:r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 </a:t>
            </a:r>
            <a:r>
              <a:rPr lang="hr-HR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your</a:t>
            </a:r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attention</a:t>
            </a:r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!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MATERIJALE NAPRAVILE I UREDILE: MAJA MERHAUT-KOVAČEVIĆ I SANJA KOS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0B2DFE2D-4B3C-B570-D6EA-29831C94FC44}"/>
              </a:ext>
            </a:extLst>
          </p:cNvPr>
          <p:cNvSpPr txBox="1"/>
          <p:nvPr/>
        </p:nvSpPr>
        <p:spPr>
          <a:xfrm>
            <a:off x="395288" y="4151313"/>
            <a:ext cx="3960812" cy="15700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latin typeface="Arial" charset="0"/>
              </a:rPr>
              <a:t>MATE LOVRAK PRIMARY SCHOOL -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r-Latn-CS" sz="2400" b="1" dirty="0" err="1">
                <a:latin typeface="Arial" charset="0"/>
              </a:rPr>
              <a:t>located</a:t>
            </a:r>
            <a:r>
              <a:rPr lang="sr-Latn-CS" sz="2400" b="1" dirty="0">
                <a:latin typeface="Arial" charset="0"/>
              </a:rPr>
              <a:t> in </a:t>
            </a:r>
            <a:r>
              <a:rPr lang="sr-Latn-CS" sz="2400" b="1" dirty="0" err="1">
                <a:latin typeface="Arial" charset="0"/>
              </a:rPr>
              <a:t>the</a:t>
            </a:r>
            <a:r>
              <a:rPr lang="sr-Latn-CS" sz="2400" b="1" dirty="0">
                <a:latin typeface="Arial" charset="0"/>
              </a:rPr>
              <a:t> </a:t>
            </a:r>
            <a:r>
              <a:rPr lang="sr-Latn-CS" sz="2400" b="1" dirty="0" err="1">
                <a:latin typeface="Arial" charset="0"/>
              </a:rPr>
              <a:t>northern</a:t>
            </a:r>
            <a:r>
              <a:rPr lang="sr-Latn-CS" sz="2400" b="1" dirty="0">
                <a:latin typeface="Arial" charset="0"/>
              </a:rPr>
              <a:t> </a:t>
            </a:r>
            <a:r>
              <a:rPr lang="sr-Latn-CS" sz="2400" b="1" dirty="0" err="1">
                <a:latin typeface="Arial" charset="0"/>
              </a:rPr>
              <a:t>part</a:t>
            </a:r>
            <a:r>
              <a:rPr lang="sr-Latn-CS" sz="2400" b="1" dirty="0">
                <a:latin typeface="Arial" charset="0"/>
              </a:rPr>
              <a:t> </a:t>
            </a:r>
            <a:r>
              <a:rPr lang="sr-Latn-CS" sz="2400" b="1" dirty="0" err="1">
                <a:latin typeface="Arial" charset="0"/>
              </a:rPr>
              <a:t>of</a:t>
            </a:r>
            <a:r>
              <a:rPr lang="sr-Latn-CS" sz="2400" b="1" dirty="0">
                <a:latin typeface="Arial" charset="0"/>
              </a:rPr>
              <a:t> </a:t>
            </a:r>
            <a:r>
              <a:rPr lang="sr-Latn-CS" sz="2400" b="1" dirty="0" err="1">
                <a:latin typeface="Arial" charset="0"/>
              </a:rPr>
              <a:t>the</a:t>
            </a:r>
            <a:r>
              <a:rPr lang="sr-Latn-CS" sz="2400" b="1" dirty="0">
                <a:latin typeface="Arial" charset="0"/>
              </a:rPr>
              <a:t> </a:t>
            </a:r>
            <a:r>
              <a:rPr lang="sr-Latn-CS" sz="2400" b="1" dirty="0" err="1">
                <a:latin typeface="Arial" charset="0"/>
              </a:rPr>
              <a:t>city</a:t>
            </a:r>
            <a:r>
              <a:rPr lang="hr-HR" sz="2400" dirty="0">
                <a:latin typeface="Arial" charset="0"/>
              </a:rPr>
              <a:t> </a:t>
            </a:r>
          </a:p>
        </p:txBody>
      </p:sp>
      <p:pic>
        <p:nvPicPr>
          <p:cNvPr id="20483" name="Slika 1">
            <a:extLst>
              <a:ext uri="{FF2B5EF4-FFF2-40B4-BE49-F238E27FC236}">
                <a16:creationId xmlns:a16="http://schemas.microsoft.com/office/drawing/2014/main" id="{8CCFA869-7AF1-CA15-A44C-B2954DD8A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4086225"/>
            <a:ext cx="4352925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Slika 3">
            <a:extLst>
              <a:ext uri="{FF2B5EF4-FFF2-40B4-BE49-F238E27FC236}">
                <a16:creationId xmlns:a16="http://schemas.microsoft.com/office/drawing/2014/main" id="{DBF1BF6E-D008-1BA5-15F1-8ED273E51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01625"/>
            <a:ext cx="7596187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Krug: prazno 5">
            <a:extLst>
              <a:ext uri="{FF2B5EF4-FFF2-40B4-BE49-F238E27FC236}">
                <a16:creationId xmlns:a16="http://schemas.microsoft.com/office/drawing/2014/main" id="{C1AAF8C7-FBB2-FAD4-3F7F-40FF46305D15}"/>
              </a:ext>
            </a:extLst>
          </p:cNvPr>
          <p:cNvSpPr/>
          <p:nvPr/>
        </p:nvSpPr>
        <p:spPr>
          <a:xfrm>
            <a:off x="2217738" y="1489075"/>
            <a:ext cx="1152525" cy="863600"/>
          </a:xfrm>
          <a:prstGeom prst="donut">
            <a:avLst>
              <a:gd name="adj" fmla="val 793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chemeClr val="tx1"/>
              </a:solidFill>
            </a:endParaRPr>
          </a:p>
        </p:txBody>
      </p:sp>
      <p:cxnSp>
        <p:nvCxnSpPr>
          <p:cNvPr id="8" name="Ravni poveznik sa strelicom 7">
            <a:extLst>
              <a:ext uri="{FF2B5EF4-FFF2-40B4-BE49-F238E27FC236}">
                <a16:creationId xmlns:a16="http://schemas.microsoft.com/office/drawing/2014/main" id="{077BBCC9-7B61-3A69-6360-4EF40F6D41AC}"/>
              </a:ext>
            </a:extLst>
          </p:cNvPr>
          <p:cNvCxnSpPr/>
          <p:nvPr/>
        </p:nvCxnSpPr>
        <p:spPr>
          <a:xfrm flipH="1" flipV="1">
            <a:off x="3059113" y="2457450"/>
            <a:ext cx="1944687" cy="194310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 advClick="0" advTm="5000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EF109B-5EC8-B904-7B0D-1F74088D9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5" y="93663"/>
            <a:ext cx="6551613" cy="14351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The</a:t>
            </a:r>
            <a:r>
              <a:rPr lang="hr-HR" sz="32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 </a:t>
            </a:r>
            <a:r>
              <a:rPr lang="hr-HR" sz="32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school</a:t>
            </a:r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 </a:t>
            </a:r>
            <a:r>
              <a:rPr lang="hr-HR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is</a:t>
            </a:r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 </a:t>
            </a:r>
            <a:r>
              <a:rPr lang="hr-HR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named</a:t>
            </a:r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 </a:t>
            </a:r>
            <a:r>
              <a:rPr lang="hr-HR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after</a:t>
            </a:r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 </a:t>
            </a:r>
            <a:r>
              <a:rPr lang="hr-HR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well-known</a:t>
            </a:r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 Croatian </a:t>
            </a:r>
            <a:r>
              <a:rPr lang="hr-HR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writer</a:t>
            </a:r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 Mato Lovrak</a:t>
            </a:r>
            <a:r>
              <a:rPr lang="hr-H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DFF535D-E9F9-38B2-2A33-8623BDE77D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56113" y="1412875"/>
            <a:ext cx="3457575" cy="198755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hr-HR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318FC5"/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He </a:t>
            </a:r>
            <a:r>
              <a:rPr lang="hr-HR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used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 to </a:t>
            </a:r>
            <a:r>
              <a:rPr lang="hr-HR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work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 at </a:t>
            </a:r>
            <a:r>
              <a:rPr lang="hr-HR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our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 </a:t>
            </a:r>
            <a:r>
              <a:rPr lang="hr-HR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school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 as a </a:t>
            </a:r>
            <a:r>
              <a:rPr lang="hr-HR" sz="24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teacher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charset="0"/>
              </a:rPr>
              <a:t>  - </a:t>
            </a:r>
            <a:r>
              <a:rPr lang="hr-H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sz="2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</a:rPr>
              <a:t>1920</a:t>
            </a:r>
            <a:r>
              <a:rPr lang="hr-HR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</a:rPr>
              <a:t>.</a:t>
            </a:r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3FFA8B50-96C3-9630-2A94-4187165C68F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0327" y="1581868"/>
            <a:ext cx="3456384" cy="4806642"/>
          </a:xfrm>
          <a:ln w="190500" cap="sq">
            <a:solidFill>
              <a:srgbClr val="C8C6BD"/>
            </a:solidFill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509" name="Slika 5">
            <a:extLst>
              <a:ext uri="{FF2B5EF4-FFF2-40B4-BE49-F238E27FC236}">
                <a16:creationId xmlns:a16="http://schemas.microsoft.com/office/drawing/2014/main" id="{735B8B39-0E80-5D68-42F2-A4AA64A63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141663"/>
            <a:ext cx="4683125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000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534F22-8886-FB13-7264-D66AD2784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5" y="404813"/>
            <a:ext cx="6840538" cy="1436687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r-Latn-CS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Letters</a:t>
            </a:r>
            <a:r>
              <a:rPr lang="sr-Latn-CS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from Mato </a:t>
            </a:r>
            <a:r>
              <a:rPr lang="sr-Latn-CS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Lovrak</a:t>
            </a:r>
            <a:r>
              <a:rPr lang="sr-Latn-CS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sr-Latn-CS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sr-Latn-CS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r-Latn-CS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sr-Latn-CS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Latn-CS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hr-HR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r-HR" sz="4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318FC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1962.god.</a:t>
            </a:r>
          </a:p>
        </p:txBody>
      </p:sp>
      <p:pic>
        <p:nvPicPr>
          <p:cNvPr id="52226" name="Picture 2">
            <a:extLst>
              <a:ext uri="{FF2B5EF4-FFF2-40B4-BE49-F238E27FC236}">
                <a16:creationId xmlns:a16="http://schemas.microsoft.com/office/drawing/2014/main" id="{9F4424BE-90BC-86BB-869B-8E942CD0C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4731" y="1932012"/>
            <a:ext cx="6182609" cy="46653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5000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BA3EF30-7C2C-F5BE-D297-D41F3BFED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6" y="1340768"/>
            <a:ext cx="9134764" cy="4908343"/>
          </a:xfrm>
        </p:spPr>
        <p:txBody>
          <a:bodyPr rtlCol="0">
            <a:normAutofit fontScale="85000" lnSpcReduction="20000"/>
          </a:bodyPr>
          <a:lstStyle/>
          <a:p>
            <a:pPr marL="566738" indent="-457200" eaLnBrk="1" fontAlgn="auto" hangingPunct="1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hr-HR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66738" indent="-457200" eaLnBrk="1" fontAlgn="auto" hangingPunct="1">
              <a:lnSpc>
                <a:spcPct val="170000"/>
              </a:lnSpc>
              <a:buFont typeface="Wingdings" panose="05000000000000000000" pitchFamily="2" charset="2"/>
              <a:buChar char="§"/>
              <a:defRPr/>
            </a:pPr>
            <a:r>
              <a:rPr lang="hr-HR" sz="2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hr-HR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built in 1789.</a:t>
            </a:r>
            <a:endParaRPr lang="hr-HR" sz="27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6738" indent="-457200" eaLnBrk="1" fontAlgn="auto" hangingPunct="1">
              <a:lnSpc>
                <a:spcPct val="170000"/>
              </a:lnSpc>
              <a:buFont typeface="Wingdings" panose="05000000000000000000" pitchFamily="2" charset="2"/>
              <a:buChar char="§"/>
              <a:defRPr/>
            </a:pP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year we are celebrating the 235th anniversary of </a:t>
            </a:r>
            <a:r>
              <a:rPr lang="hr-HR" sz="2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school.</a:t>
            </a:r>
            <a:endParaRPr lang="hr-HR" sz="27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6738" indent="-457200" eaLnBrk="1" fontAlgn="auto" hangingPunct="1">
              <a:lnSpc>
                <a:spcPct val="170000"/>
              </a:lnSpc>
              <a:buFont typeface="Wingdings" panose="05000000000000000000" pitchFamily="2" charset="2"/>
              <a:buChar char="§"/>
              <a:defRPr/>
            </a:pP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proud that our school is</a:t>
            </a:r>
            <a:r>
              <a:rPr lang="hr-HR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r-HR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historical monument</a:t>
            </a:r>
            <a:r>
              <a:rPr lang="hr-HR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category</a:t>
            </a:r>
            <a:r>
              <a:rPr lang="hr-HR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66738" indent="-457200" eaLnBrk="1" fontAlgn="auto" hangingPunct="1">
              <a:lnSpc>
                <a:spcPct val="170000"/>
              </a:lnSpc>
              <a:buFont typeface="Wingdings" panose="05000000000000000000" pitchFamily="2" charset="2"/>
              <a:buChar char="§"/>
              <a:defRPr/>
            </a:pP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</a:t>
            </a:r>
            <a:r>
              <a:rPr lang="hr-HR" sz="2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European funds, the school was renovated and although very old </a:t>
            </a:r>
            <a:r>
              <a:rPr lang="hr-HR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 it is </a:t>
            </a:r>
            <a:r>
              <a:rPr lang="hr-HR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r-HR" sz="2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hr-HR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 </a:t>
            </a:r>
            <a:r>
              <a:rPr lang="hr-HR" sz="2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hr-HR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modern teaching </a:t>
            </a:r>
            <a:r>
              <a:rPr lang="hr-HR" sz="2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lang="hr-HR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66738" indent="-457200" eaLnBrk="1" fontAlgn="auto" hangingPunct="1">
              <a:lnSpc>
                <a:spcPct val="80000"/>
              </a:lnSpc>
              <a:buFont typeface="Wingdings 3" panose="05040102010807070707" pitchFamily="18" charset="2"/>
              <a:buNone/>
              <a:defRPr/>
            </a:pPr>
            <a:r>
              <a:rPr lang="hr-HR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</a:p>
        </p:txBody>
      </p:sp>
      <p:sp>
        <p:nvSpPr>
          <p:cNvPr id="2" name="Pravokutnik 1">
            <a:extLst>
              <a:ext uri="{FF2B5EF4-FFF2-40B4-BE49-F238E27FC236}">
                <a16:creationId xmlns:a16="http://schemas.microsoft.com/office/drawing/2014/main" id="{E58B462F-1CB9-CB5B-BD50-E1502519E172}"/>
              </a:ext>
            </a:extLst>
          </p:cNvPr>
          <p:cNvSpPr/>
          <p:nvPr/>
        </p:nvSpPr>
        <p:spPr>
          <a:xfrm>
            <a:off x="1475656" y="476672"/>
            <a:ext cx="705678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Our</a:t>
            </a:r>
            <a:r>
              <a:rPr lang="hr-HR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</a:t>
            </a:r>
            <a:r>
              <a:rPr lang="hr-HR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school</a:t>
            </a:r>
            <a:r>
              <a:rPr lang="hr-HR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</a:t>
            </a:r>
            <a:r>
              <a:rPr lang="hr-HR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is</a:t>
            </a:r>
            <a:r>
              <a:rPr lang="hr-HR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a </a:t>
            </a:r>
            <a:r>
              <a:rPr lang="hr-HR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really</a:t>
            </a:r>
            <a:r>
              <a:rPr lang="hr-HR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</a:t>
            </a:r>
            <a:r>
              <a:rPr lang="hr-HR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old</a:t>
            </a:r>
            <a:r>
              <a:rPr lang="hr-HR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lady</a:t>
            </a:r>
          </a:p>
        </p:txBody>
      </p:sp>
    </p:spTree>
  </p:cSld>
  <p:clrMapOvr>
    <a:masterClrMapping/>
  </p:clrMapOvr>
  <p:transition spd="med" advClick="0" advTm="5000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slov 1">
            <a:extLst>
              <a:ext uri="{FF2B5EF4-FFF2-40B4-BE49-F238E27FC236}">
                <a16:creationId xmlns:a16="http://schemas.microsoft.com/office/drawing/2014/main" id="{5D4A2D9E-3EAF-413C-19F0-F709BA4C59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dirty="0" err="1"/>
              <a:t>Before</a:t>
            </a:r>
            <a:r>
              <a:rPr lang="hr-HR" altLang="sr-Latn-RS" dirty="0"/>
              <a:t> </a:t>
            </a:r>
            <a:r>
              <a:rPr lang="hr-HR" altLang="sr-Latn-RS" dirty="0" err="1"/>
              <a:t>renovation</a:t>
            </a:r>
            <a:r>
              <a:rPr lang="hr-HR" altLang="sr-Latn-RS" dirty="0"/>
              <a:t> : </a:t>
            </a:r>
          </a:p>
        </p:txBody>
      </p:sp>
      <p:pic>
        <p:nvPicPr>
          <p:cNvPr id="24579" name="Rezervirano mjesto sadržaja 4">
            <a:extLst>
              <a:ext uri="{FF2B5EF4-FFF2-40B4-BE49-F238E27FC236}">
                <a16:creationId xmlns:a16="http://schemas.microsoft.com/office/drawing/2014/main" id="{61048FE8-CB7F-5696-F8A4-0DB8CD3C88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95" y="1772816"/>
            <a:ext cx="3552394" cy="3672408"/>
          </a:xfrm>
        </p:spPr>
      </p:pic>
      <p:pic>
        <p:nvPicPr>
          <p:cNvPr id="6" name="Rezervirano mjesto sadržaja 7">
            <a:extLst>
              <a:ext uri="{FF2B5EF4-FFF2-40B4-BE49-F238E27FC236}">
                <a16:creationId xmlns:a16="http://schemas.microsoft.com/office/drawing/2014/main" id="{818EA1F3-C89F-4326-A31C-D0051E221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72816"/>
            <a:ext cx="3960440" cy="367240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slov 1">
            <a:extLst>
              <a:ext uri="{FF2B5EF4-FFF2-40B4-BE49-F238E27FC236}">
                <a16:creationId xmlns:a16="http://schemas.microsoft.com/office/drawing/2014/main" id="{27CFE07C-E743-A11A-C722-674A6EA5EA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dirty="0" err="1"/>
              <a:t>After</a:t>
            </a:r>
            <a:r>
              <a:rPr lang="hr-HR" altLang="sr-Latn-RS" dirty="0"/>
              <a:t>  </a:t>
            </a:r>
            <a:r>
              <a:rPr lang="hr-HR" altLang="sr-Latn-RS" dirty="0" err="1"/>
              <a:t>renovation</a:t>
            </a:r>
            <a:r>
              <a:rPr lang="hr-HR" altLang="sr-Latn-RS" dirty="0"/>
              <a:t> : </a:t>
            </a:r>
          </a:p>
        </p:txBody>
      </p:sp>
      <p:pic>
        <p:nvPicPr>
          <p:cNvPr id="26627" name="Rezervirano mjesto sadržaja 4">
            <a:extLst>
              <a:ext uri="{FF2B5EF4-FFF2-40B4-BE49-F238E27FC236}">
                <a16:creationId xmlns:a16="http://schemas.microsoft.com/office/drawing/2014/main" id="{CA467802-B006-6CF0-EBBD-AF14C4D3F1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60" y="1700808"/>
            <a:ext cx="3715940" cy="4104456"/>
          </a:xfrm>
        </p:spPr>
      </p:pic>
      <p:pic>
        <p:nvPicPr>
          <p:cNvPr id="4" name="Rezervirano mjesto sadržaja 4" descr="Slika na kojoj se prikazuje vanjski, prozor, nebo, automobil&#10;&#10;Opis je automatski generiran">
            <a:extLst>
              <a:ext uri="{FF2B5EF4-FFF2-40B4-BE49-F238E27FC236}">
                <a16:creationId xmlns:a16="http://schemas.microsoft.com/office/drawing/2014/main" id="{0E61B7B6-62B2-402F-A50B-CC66C3904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587" y="1700808"/>
            <a:ext cx="3584972" cy="409039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slov 1">
            <a:extLst>
              <a:ext uri="{FF2B5EF4-FFF2-40B4-BE49-F238E27FC236}">
                <a16:creationId xmlns:a16="http://schemas.microsoft.com/office/drawing/2014/main" id="{535BEE3F-539E-BB22-19CA-DD4FBB5764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91680" y="476672"/>
            <a:ext cx="3355900" cy="1082290"/>
          </a:xfrm>
        </p:spPr>
        <p:txBody>
          <a:bodyPr/>
          <a:lstStyle/>
          <a:p>
            <a:pPr eaLnBrk="1" hangingPunct="1"/>
            <a:r>
              <a:rPr lang="hr-HR" altLang="sr-Latn-RS" dirty="0" err="1"/>
              <a:t>School</a:t>
            </a:r>
            <a:r>
              <a:rPr lang="hr-HR" altLang="sr-Latn-RS" dirty="0"/>
              <a:t> LOGO</a:t>
            </a:r>
          </a:p>
        </p:txBody>
      </p:sp>
      <p:pic>
        <p:nvPicPr>
          <p:cNvPr id="28675" name="Rezervirano mjesto sadržaja 3">
            <a:extLst>
              <a:ext uri="{FF2B5EF4-FFF2-40B4-BE49-F238E27FC236}">
                <a16:creationId xmlns:a16="http://schemas.microsoft.com/office/drawing/2014/main" id="{E11423E3-085E-0E4B-3490-9CF0B14824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916832"/>
            <a:ext cx="3792041" cy="3292125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ružnica">
  <a:themeElements>
    <a:clrScheme name="Kružnica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Kružnic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lašeni rubovi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Kružnica</Template>
  <TotalTime>1157</TotalTime>
  <Words>532</Words>
  <Application>Microsoft Office PowerPoint</Application>
  <PresentationFormat>Prikaz na zaslonu (4:3)</PresentationFormat>
  <Paragraphs>50</Paragraphs>
  <Slides>24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24</vt:i4>
      </vt:variant>
    </vt:vector>
  </HeadingPairs>
  <TitlesOfParts>
    <vt:vector size="33" baseType="lpstr">
      <vt:lpstr>Arial</vt:lpstr>
      <vt:lpstr>Arial</vt:lpstr>
      <vt:lpstr>Calibri</vt:lpstr>
      <vt:lpstr>Century Gothic</vt:lpstr>
      <vt:lpstr>inherit</vt:lpstr>
      <vt:lpstr>Tw Cen MT</vt:lpstr>
      <vt:lpstr>Wingdings</vt:lpstr>
      <vt:lpstr>Wingdings 3</vt:lpstr>
      <vt:lpstr>Kružnica</vt:lpstr>
      <vt:lpstr>PowerPoint prezentacija</vt:lpstr>
      <vt:lpstr>PowerPoint prezentacija</vt:lpstr>
      <vt:lpstr>PowerPoint prezentacija</vt:lpstr>
      <vt:lpstr>The school is named after well-known Croatian writer Mato Lovrak </vt:lpstr>
      <vt:lpstr>Letters from Mato Lovrak to students of our school - 1962.god.</vt:lpstr>
      <vt:lpstr>PowerPoint prezentacija</vt:lpstr>
      <vt:lpstr>Before renovation : </vt:lpstr>
      <vt:lpstr>After  renovation : </vt:lpstr>
      <vt:lpstr>School LOGO</vt:lpstr>
      <vt:lpstr>The school is attended by students aged 6–14 years</vt:lpstr>
      <vt:lpstr>Teaching &amp; activities : </vt:lpstr>
      <vt:lpstr>PowerPoint prezentacija</vt:lpstr>
      <vt:lpstr>PowerPoint prezentacija</vt:lpstr>
      <vt:lpstr>PROJECTS</vt:lpstr>
      <vt:lpstr>PowerPoint prezentacija</vt:lpstr>
      <vt:lpstr>PowerPoint prezentacija</vt:lpstr>
      <vt:lpstr>OŠ MATE LOVRAKA, KUTINA</vt:lpstr>
      <vt:lpstr>A short photo tour through school and activities …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Učenik</dc:creator>
  <cp:lastModifiedBy>Sanja</cp:lastModifiedBy>
  <cp:revision>94</cp:revision>
  <dcterms:created xsi:type="dcterms:W3CDTF">2013-12-16T15:15:58Z</dcterms:created>
  <dcterms:modified xsi:type="dcterms:W3CDTF">2024-09-29T19:12:53Z</dcterms:modified>
</cp:coreProperties>
</file>