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0"/>
  </p:notesMasterIdLst>
  <p:handoutMasterIdLst>
    <p:handoutMasterId r:id="rId21"/>
  </p:handoutMasterIdLst>
  <p:sldIdLst>
    <p:sldId id="322" r:id="rId5"/>
    <p:sldId id="323" r:id="rId6"/>
    <p:sldId id="311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</p:sldIdLst>
  <p:sldSz cx="12188825" cy="6858000"/>
  <p:notesSz cx="6858000" cy="9144000"/>
  <p:custDataLst>
    <p:tags r:id="rId22"/>
  </p:custDataLst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81" autoAdjust="0"/>
  </p:normalViewPr>
  <p:slideViewPr>
    <p:cSldViewPr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7" d="100"/>
          <a:sy n="87" d="100"/>
        </p:scale>
        <p:origin x="30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CD09AD8-2838-488A-BD73-CC352B4E2D34}" type="datetime1">
              <a:rPr lang="hr-HR" smtClean="0"/>
              <a:t>20.9.2024.</a:t>
            </a:fld>
            <a:endParaRPr lang="hr-HR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9F912AB-2776-42F2-A957-313FC7EFEDB9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noProof="0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16C761F-3526-41B7-B6D4-6536A23FAF87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4" name="Rezervirano mjesto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r-HR" noProof="0" dirty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noProof="0" dirty="0"/>
              <a:t>Kliknite da biste uredili stilove teksta matrice</a:t>
            </a:r>
          </a:p>
          <a:p>
            <a:pPr lvl="1" rtl="0"/>
            <a:r>
              <a:rPr lang="hr-HR" noProof="0" dirty="0"/>
              <a:t>Druga razina</a:t>
            </a:r>
          </a:p>
          <a:p>
            <a:pPr lvl="2" rtl="0"/>
            <a:r>
              <a:rPr lang="hr-HR" noProof="0" dirty="0"/>
              <a:t>Treća razina</a:t>
            </a:r>
          </a:p>
          <a:p>
            <a:pPr lvl="3" rtl="0"/>
            <a:r>
              <a:rPr lang="hr-HR" noProof="0" dirty="0"/>
              <a:t>Četvrta razina</a:t>
            </a:r>
          </a:p>
          <a:p>
            <a:pPr lvl="4" rtl="0"/>
            <a:r>
              <a:rPr lang="hr-HR" noProof="0" dirty="0"/>
              <a:t>Peta razina</a:t>
            </a:r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noProof="0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3199CD-3E1B-4AE6-990F-76F925F5EA9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za bilješk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93199CD-3E1B-4AE6-990F-76F925F5EA9F}" type="slidenum">
              <a:rPr lang="hr-HR" smtClean="0"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za bilješk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93199CD-3E1B-4AE6-990F-76F925F5EA9F}" type="slidenum">
              <a:rPr lang="hr-HR" smtClean="0"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4491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za bilješk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93199CD-3E1B-4AE6-990F-76F925F5EA9F}" type="slidenum">
              <a:rPr lang="hr-HR" smtClean="0"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7107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hr-HR" noProof="0" smtClean="0"/>
              <a:t>Kliknite da biste uredili stil podnaslova matrice</a:t>
            </a:r>
            <a:endParaRPr lang="hr-HR" noProof="0" dirty="0"/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B77098F9-33AB-40B0-AB3D-4AA8F8614768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2A013F82-EE5E-44EE-A61D-E31C6657F26F}" type="slidenum">
              <a:rPr lang="hr-HR" noProof="0" smtClean="0"/>
              <a:pPr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2D8A86-4735-473B-A5A7-CADCF2A9D247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 rtlCol="0"/>
          <a:lstStyle/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ECFF81-992D-4E48-9E72-4268A51F108B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35FCB9-4FF8-45D6-8F2F-C1867CC08648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rtlCol="0"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7C0DDE-B177-45CD-946E-51642314A760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EB422A-1F16-4334-8F46-C3C6A8F3AACA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FDF1C3-7296-482B-8F53-1F7EAD03EDA2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949C58-4DA4-48D9-B2F7-D3CF500E8214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62D714-7FF1-447E-A4BB-E386A738412D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56490A-310A-4F64-8D09-AAFF2F6ED518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liku 2" descr="Prazno rezervirano mjesto za dodavanje slike. Kliknite rezervirano mjesto i odaberite sliku koju želite dodati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 smtClean="0"/>
              <a:t>Kliknite ikonu da biste dodali  sliku</a:t>
            </a:r>
            <a:endParaRPr lang="hr-HR" noProof="0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45E3B5-43BD-4296-AD8E-18560F70E269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hr-HR" noProof="0" smtClean="0"/>
              <a:pPr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hr-HR" noProof="0" dirty="0"/>
              <a:t>Kliknite da biste uredili stil naslova matrice</a:t>
            </a:r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noProof="0" dirty="0"/>
              <a:t>Kliknite da biste uredili stilove teksta matrice</a:t>
            </a:r>
          </a:p>
          <a:p>
            <a:pPr lvl="1" rtl="0"/>
            <a:r>
              <a:rPr lang="hr-HR" noProof="0" dirty="0"/>
              <a:t>Druga razina</a:t>
            </a:r>
          </a:p>
          <a:p>
            <a:pPr lvl="2" rtl="0"/>
            <a:r>
              <a:rPr lang="hr-HR" noProof="0" dirty="0"/>
              <a:t>Treća razina</a:t>
            </a:r>
          </a:p>
          <a:p>
            <a:pPr lvl="3" rtl="0"/>
            <a:r>
              <a:rPr lang="hr-HR" noProof="0" dirty="0"/>
              <a:t>Četvrta razina</a:t>
            </a:r>
          </a:p>
          <a:p>
            <a:pPr lvl="4" rtl="0"/>
            <a:r>
              <a:rPr lang="hr-HR" noProof="0" dirty="0"/>
              <a:t>Peta razina</a:t>
            </a:r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A7B64EC-3961-4245-BB32-11F1AA6C8114}" type="datetime1">
              <a:rPr lang="hr-HR" noProof="0" smtClean="0"/>
              <a:t>20.9.2024.</a:t>
            </a:fld>
            <a:endParaRPr lang="hr-HR" noProof="0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A013F82-EE5E-44EE-A61D-E31C6657F26F}" type="slidenum">
              <a:rPr lang="hr-HR" noProof="0" smtClean="0"/>
              <a:pPr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edu.gva.es/ceipsanchez/es/inicio-2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hr-HR" dirty="0" smtClean="0"/>
              <a:t>ERASMUS+ </a:t>
            </a:r>
            <a:br>
              <a:rPr lang="hr-HR" dirty="0" smtClean="0"/>
            </a:br>
            <a:r>
              <a:rPr lang="hr-HR" dirty="0" smtClean="0"/>
              <a:t>„GREEN MINDS, DIGITAL FUTURES„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65212" y="4800600"/>
            <a:ext cx="9493695" cy="1219200"/>
          </a:xfrm>
        </p:spPr>
        <p:txBody>
          <a:bodyPr rtlCol="0">
            <a:normAutofit/>
          </a:bodyPr>
          <a:lstStyle/>
          <a:p>
            <a:pPr rtl="0"/>
            <a:r>
              <a:rPr lang="hr-HR" dirty="0" smtClean="0"/>
              <a:t>RODITELJSKI SASTANAK – studijsko putovanje učenika u </a:t>
            </a:r>
            <a:r>
              <a:rPr lang="hr-HR" dirty="0" err="1" smtClean="0"/>
              <a:t>Alicante</a:t>
            </a:r>
            <a:r>
              <a:rPr lang="hr-HR" dirty="0" smtClean="0"/>
              <a:t>, španjolska</a:t>
            </a:r>
          </a:p>
          <a:p>
            <a:pPr rtl="0"/>
            <a:endParaRPr lang="hr-HR" dirty="0"/>
          </a:p>
          <a:p>
            <a:pPr rtl="0"/>
            <a:r>
              <a:rPr lang="hr-HR" dirty="0" smtClean="0"/>
              <a:t>					                     Kutina, 18.9.2024.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4812" y="3789040"/>
            <a:ext cx="9144001" cy="1152128"/>
          </a:xfrm>
        </p:spPr>
        <p:txBody>
          <a:bodyPr/>
          <a:lstStyle/>
          <a:p>
            <a:pPr lvl="0"/>
            <a:r>
              <a:rPr lang="hr-HR" dirty="0"/>
              <a:t>4</a:t>
            </a:r>
            <a:r>
              <a:rPr lang="hr-HR" dirty="0" smtClean="0"/>
              <a:t>. </a:t>
            </a:r>
            <a:r>
              <a:rPr lang="hr-HR" dirty="0"/>
              <a:t>IZJAVE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74811" y="5055811"/>
            <a:ext cx="9134391" cy="1253509"/>
          </a:xfrm>
        </p:spPr>
        <p:txBody>
          <a:bodyPr/>
          <a:lstStyle/>
          <a:p>
            <a:pPr lvl="0"/>
            <a:r>
              <a:rPr lang="hr-HR" dirty="0" smtClean="0"/>
              <a:t>S </a:t>
            </a:r>
            <a:r>
              <a:rPr lang="hr-HR" dirty="0"/>
              <a:t>roditeljima učenika </a:t>
            </a:r>
            <a:r>
              <a:rPr lang="hr-HR" dirty="0" smtClean="0"/>
              <a:t>bit </a:t>
            </a:r>
            <a:r>
              <a:rPr lang="hr-HR" dirty="0"/>
              <a:t>će potpisane  izjave kod javnog bilježnika koje govore s kim učenici idu na putovanje te tko su voditelji odgovorni za učenike tijekom putovanja.</a:t>
            </a:r>
          </a:p>
        </p:txBody>
      </p:sp>
      <p:sp>
        <p:nvSpPr>
          <p:cNvPr id="5" name="Naslov 1"/>
          <p:cNvSpPr txBox="1">
            <a:spLocks/>
          </p:cNvSpPr>
          <p:nvPr/>
        </p:nvSpPr>
        <p:spPr>
          <a:xfrm>
            <a:off x="1674813" y="494212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spc="0" baseline="0">
                <a:ln w="9525">
                  <a:noFill/>
                  <a:prstDash val="solid"/>
                </a:ln>
                <a:solidFill>
                  <a:schemeClr val="accent5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3</a:t>
            </a:r>
            <a:r>
              <a:rPr lang="hr-HR" dirty="0" smtClean="0"/>
              <a:t>. PUTNO OSIGURANJE</a:t>
            </a:r>
            <a:endParaRPr lang="hr-HR" dirty="0"/>
          </a:p>
        </p:txBody>
      </p:sp>
      <p:sp>
        <p:nvSpPr>
          <p:cNvPr id="7" name="Rezervirano mjesto sadržaja 2"/>
          <p:cNvSpPr txBox="1">
            <a:spLocks/>
          </p:cNvSpPr>
          <p:nvPr/>
        </p:nvSpPr>
        <p:spPr>
          <a:xfrm>
            <a:off x="1674813" y="2057399"/>
            <a:ext cx="9134391" cy="2028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dirty="0" smtClean="0"/>
              <a:t>Učenicima je kupljeno Allianz dodatno putno osiguranje</a:t>
            </a:r>
            <a:r>
              <a:rPr lang="hr-HR" dirty="0" smtClean="0"/>
              <a:t> iako smo u EU te vrijedi zdravstveno osiguranje u hitnim slučajevima prema dogovoru RH i Španjolske.</a:t>
            </a:r>
          </a:p>
          <a:p>
            <a:r>
              <a:rPr lang="hr-HR" dirty="0" smtClean="0"/>
              <a:t>PREPORUČUJE SE IZRADITI EUROPSKU ZDRAVSTVENU KNJIŽICU.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944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12803" y="404664"/>
            <a:ext cx="9144001" cy="1371600"/>
          </a:xfrm>
        </p:spPr>
        <p:txBody>
          <a:bodyPr/>
          <a:lstStyle/>
          <a:p>
            <a:pPr lvl="0"/>
            <a:r>
              <a:rPr lang="hr-HR" dirty="0"/>
              <a:t>5</a:t>
            </a:r>
            <a:r>
              <a:rPr lang="hr-HR" dirty="0" smtClean="0"/>
              <a:t>. VRIJEME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2413" y="1904999"/>
            <a:ext cx="9134391" cy="1307977"/>
          </a:xfrm>
        </p:spPr>
        <p:txBody>
          <a:bodyPr/>
          <a:lstStyle/>
          <a:p>
            <a:r>
              <a:rPr lang="hr-HR" dirty="0" smtClean="0"/>
              <a:t>Pratite vremenske </a:t>
            </a:r>
            <a:r>
              <a:rPr lang="hr-HR" dirty="0"/>
              <a:t>prilike prije samog pakiranja. Za sada prikazuju temperature od 21 ˚C do 24 ˚C.</a:t>
            </a: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522413" y="234888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spc="0" baseline="0">
                <a:ln w="9525">
                  <a:noFill/>
                  <a:prstDash val="solid"/>
                </a:ln>
                <a:solidFill>
                  <a:schemeClr val="accent5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6</a:t>
            </a:r>
            <a:r>
              <a:rPr lang="hr-HR" dirty="0" smtClean="0"/>
              <a:t>. SMJEŠTAJ</a:t>
            </a:r>
            <a:endParaRPr lang="hr-HR" dirty="0"/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1512803" y="3933056"/>
            <a:ext cx="9134391" cy="13079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dirty="0"/>
              <a:t>Smještaj će biti u </a:t>
            </a:r>
            <a:r>
              <a:rPr lang="hr-HR" b="1" dirty="0" smtClean="0"/>
              <a:t>centru  </a:t>
            </a:r>
            <a:r>
              <a:rPr lang="hr-HR" b="1" dirty="0" err="1" smtClean="0"/>
              <a:t>Alicante</a:t>
            </a:r>
            <a:r>
              <a:rPr lang="hr-HR" b="1" dirty="0" smtClean="0"/>
              <a:t> </a:t>
            </a:r>
            <a:r>
              <a:rPr lang="hr-HR" b="1" dirty="0"/>
              <a:t>te će se preferirati hoteli sa doručkom. </a:t>
            </a:r>
            <a:endParaRPr lang="hr-HR" dirty="0"/>
          </a:p>
          <a:p>
            <a:r>
              <a:rPr lang="hr-HR" b="1" dirty="0"/>
              <a:t>DETALJE O SMJEŠTAJU ĆETE DOBITI NAKON PRIPREMNOG POSJETA TE PROVJERE KVALITETE SMJEŠTAJA NA LICU MJESTA.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101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815752"/>
          </a:xfrm>
        </p:spPr>
        <p:txBody>
          <a:bodyPr/>
          <a:lstStyle/>
          <a:p>
            <a:r>
              <a:rPr lang="hr-HR" dirty="0"/>
              <a:t>7</a:t>
            </a:r>
            <a:r>
              <a:rPr lang="hr-HR" dirty="0" smtClean="0"/>
              <a:t>. ŠKOLA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2413" y="1196753"/>
            <a:ext cx="9134391" cy="1656184"/>
          </a:xfrm>
        </p:spPr>
        <p:txBody>
          <a:bodyPr>
            <a:normAutofit/>
          </a:bodyPr>
          <a:lstStyle/>
          <a:p>
            <a:r>
              <a:rPr lang="hr-HR" dirty="0" smtClean="0"/>
              <a:t>Škola koju posjećujemo s učenicima nalazi se u mjestu </a:t>
            </a:r>
            <a:r>
              <a:rPr lang="hr-HR" dirty="0" err="1" smtClean="0"/>
              <a:t>Novelda</a:t>
            </a:r>
            <a:r>
              <a:rPr lang="hr-HR" dirty="0" smtClean="0"/>
              <a:t>, 25 km udaljenom od </a:t>
            </a:r>
            <a:r>
              <a:rPr lang="hr-HR" dirty="0" err="1" smtClean="0"/>
              <a:t>Alicantea</a:t>
            </a:r>
            <a:endParaRPr lang="hr-HR" dirty="0" smtClean="0"/>
          </a:p>
          <a:p>
            <a:r>
              <a:rPr lang="hr-HR" u="sng" dirty="0">
                <a:hlinkClick r:id="rId2"/>
              </a:rPr>
              <a:t>https://portal.edu.gva.es/ceipsanchez/es/inicio-2</a:t>
            </a:r>
            <a:r>
              <a:rPr lang="hr-HR" u="sng" dirty="0" smtClean="0">
                <a:hlinkClick r:id="rId2"/>
              </a:rPr>
              <a:t>/</a:t>
            </a:r>
            <a:endParaRPr lang="hr-HR" dirty="0"/>
          </a:p>
          <a:p>
            <a:endParaRPr lang="hr-HR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522413" y="2348880"/>
            <a:ext cx="9144001" cy="100811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spc="0" baseline="0">
                <a:ln w="9525">
                  <a:noFill/>
                  <a:prstDash val="solid"/>
                </a:ln>
                <a:solidFill>
                  <a:schemeClr val="accent5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8</a:t>
            </a:r>
            <a:r>
              <a:rPr lang="hr-HR" dirty="0" smtClean="0"/>
              <a:t>. NOVCI ZA POTREBE UČENIKA</a:t>
            </a:r>
            <a:endParaRPr lang="hr-HR" dirty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1532023" y="3573016"/>
            <a:ext cx="9134391" cy="29523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hr-HR" dirty="0"/>
              <a:t>Učenicima je </a:t>
            </a:r>
            <a:r>
              <a:rPr lang="hr-HR" b="1" dirty="0" smtClean="0"/>
              <a:t>PLAĆEN </a:t>
            </a:r>
            <a:r>
              <a:rPr lang="hr-HR" b="1" dirty="0"/>
              <a:t>SMJEŠTAJ, </a:t>
            </a:r>
            <a:r>
              <a:rPr lang="hr-HR" b="1" dirty="0" smtClean="0"/>
              <a:t>HRANA - DORUČAK</a:t>
            </a:r>
            <a:r>
              <a:rPr lang="hr-HR" b="1" dirty="0"/>
              <a:t>, RUČAK, VEČERA, PUT</a:t>
            </a:r>
            <a:r>
              <a:rPr lang="hr-HR" dirty="0"/>
              <a:t> . U </a:t>
            </a:r>
            <a:r>
              <a:rPr lang="hr-HR" dirty="0" smtClean="0"/>
              <a:t>hotelu će imati plaćen </a:t>
            </a:r>
            <a:r>
              <a:rPr lang="hr-HR" dirty="0"/>
              <a:t>doručak. U tijeku dana nakon aktivnosti odlazimo na ručak ili organizirano sa ostalim učenicima ili sami. Ovisno o danu te aktivnostima koje radimo kroz dan. Večera će biti ili u hotelu ili u gradu prema dogovoru sa učenicima. </a:t>
            </a:r>
            <a:endParaRPr lang="hr-HR" dirty="0" smtClean="0"/>
          </a:p>
          <a:p>
            <a:r>
              <a:rPr lang="hr-HR" b="1" dirty="0"/>
              <a:t>Učiteljica Maja Merhaut-Kovačević zadužena za potporu u organizaciji putovanja i smještaja te putno osiguranje svih sudionika, a učiteljica Sanja Kos za jezičnu </a:t>
            </a:r>
            <a:r>
              <a:rPr lang="hr-HR" b="1" err="1"/>
              <a:t>potporu</a:t>
            </a:r>
            <a:r>
              <a:rPr lang="hr-HR" b="1" smtClean="0"/>
              <a:t>.</a:t>
            </a:r>
          </a:p>
          <a:p>
            <a:r>
              <a:rPr lang="hr-HR" smtClean="0"/>
              <a:t>Možete </a:t>
            </a:r>
            <a:r>
              <a:rPr lang="hr-HR" dirty="0" smtClean="0"/>
              <a:t>im dati džeparac prema vlastitoj želji</a:t>
            </a:r>
          </a:p>
          <a:p>
            <a:pPr lvl="0"/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1412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9</a:t>
            </a:r>
            <a:r>
              <a:rPr lang="hr-HR" dirty="0" smtClean="0"/>
              <a:t>. AKTIVNOSTI UČENIKA PO DANIMA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01025"/>
              </p:ext>
            </p:extLst>
          </p:nvPr>
        </p:nvGraphicFramePr>
        <p:xfrm>
          <a:off x="1701923" y="2060842"/>
          <a:ext cx="8280921" cy="4176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4850">
                  <a:extLst>
                    <a:ext uri="{9D8B030D-6E8A-4147-A177-3AD203B41FA5}">
                      <a16:colId xmlns:a16="http://schemas.microsoft.com/office/drawing/2014/main" val="2172344485"/>
                    </a:ext>
                  </a:extLst>
                </a:gridCol>
                <a:gridCol w="3421695">
                  <a:extLst>
                    <a:ext uri="{9D8B030D-6E8A-4147-A177-3AD203B41FA5}">
                      <a16:colId xmlns:a16="http://schemas.microsoft.com/office/drawing/2014/main" val="1065024079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633925715"/>
                    </a:ext>
                  </a:extLst>
                </a:gridCol>
              </a:tblGrid>
              <a:tr h="2982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Timing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Activity/Session/Task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Aktivnost/Radionica/Zadatak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1346256844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Day 1 – 9:00</a:t>
                      </a:r>
                      <a:endParaRPr lang="hr-HR" sz="1000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Arrival and Welcome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Dolazak i dobrodošlica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1245058957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Day 1 – 10:00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Introduction to the Project and Expectations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Uvod u projekt i očekivanja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1407019409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Day 1 -11:00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Cultural Exchange Activities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Aktivnosti kulturne razmjene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3524318290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Day 2 – 9:00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Digital Tools Workshop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Radionica digitalnih alata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799839113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Day 2 – 11:00 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Group Project Planning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Grupno projektno planiranje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1221293870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Day 2 – 13:00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Lunch and Free Time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Ručak i slobodno vrijeme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2478278842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Day 2 - 14:00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Visit to a Local Sustainable Initiative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Posjet lokalnoj održivoj inicijativi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780417397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Day 3 – 9:00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Group Project Work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Grupni projektni rad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30776140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Day 3 – 13:00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Lunch and Free Time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 dirty="0">
                          <a:effectLst/>
                        </a:rPr>
                        <a:t>Ručak i slobodno vrijeme</a:t>
                      </a:r>
                      <a:endParaRPr lang="hr-H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2058766912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Day 3 – 14:00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Digital Citizenship Workshop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Radionica digitalnog građanstva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2112180316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Day 4 – 9:00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Group Project Presentations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Prezentacije grupnih projekata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680480112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Day 4 – 11:00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Evaluation and Feedback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>
                          <a:effectLst/>
                        </a:rPr>
                        <a:t>Evaluacija i povratne informacije</a:t>
                      </a:r>
                      <a:endParaRPr lang="hr-H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3540781948"/>
                  </a:ext>
                </a:extLst>
              </a:tr>
              <a:tr h="298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Day 4 – 12:00</a:t>
                      </a:r>
                      <a:endParaRPr lang="hr-HR" sz="1000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Farewell and Departures</a:t>
                      </a:r>
                      <a:endParaRPr lang="hr-HR" sz="100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kern="0" dirty="0">
                          <a:effectLst/>
                        </a:rPr>
                        <a:t>Rastanak i odlasci</a:t>
                      </a:r>
                      <a:endParaRPr lang="hr-H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92126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77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10. KONTAKTI UČITELJA U PRATNJI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2413" y="1904999"/>
            <a:ext cx="9134391" cy="4548337"/>
          </a:xfrm>
        </p:spPr>
        <p:txBody>
          <a:bodyPr>
            <a:normAutofit/>
          </a:bodyPr>
          <a:lstStyle/>
          <a:p>
            <a:r>
              <a:rPr lang="hr-HR" b="1" dirty="0"/>
              <a:t>VEDRANA BANDA +385981806407</a:t>
            </a:r>
          </a:p>
          <a:p>
            <a:r>
              <a:rPr lang="hr-HR" b="1" dirty="0" smtClean="0"/>
              <a:t>MAJA MERHAUT-KOVAČEVIĆ +385915687078</a:t>
            </a:r>
            <a:endParaRPr lang="hr-HR" dirty="0" smtClean="0"/>
          </a:p>
          <a:p>
            <a:r>
              <a:rPr lang="hr-HR" b="1" dirty="0" smtClean="0"/>
              <a:t>GORAN </a:t>
            </a:r>
            <a:r>
              <a:rPr lang="hr-HR" b="1" dirty="0"/>
              <a:t>REBRAČA +385917905558</a:t>
            </a:r>
            <a:endParaRPr lang="hr-HR" dirty="0"/>
          </a:p>
          <a:p>
            <a:r>
              <a:rPr lang="hr-HR" b="1" dirty="0"/>
              <a:t>SENKA ŠTETIĆ  +385981877796</a:t>
            </a:r>
            <a:endParaRPr lang="hr-HR" dirty="0"/>
          </a:p>
          <a:p>
            <a:r>
              <a:rPr lang="hr-HR" b="1" u="sng" dirty="0" smtClean="0"/>
              <a:t>Napomena</a:t>
            </a:r>
            <a:r>
              <a:rPr lang="hr-HR" dirty="0"/>
              <a:t>: </a:t>
            </a:r>
            <a:r>
              <a:rPr lang="hr-HR" dirty="0" smtClean="0"/>
              <a:t>Ne </a:t>
            </a:r>
            <a:r>
              <a:rPr lang="hr-HR" dirty="0"/>
              <a:t>zvati učenike preko dana, razgovarati sa njima ujutro ili predvečer. Preko dana zvati samo ako je nešto iznimno važno i komunicirati prvo sa navedenom učiteljicom ili učiteljem</a:t>
            </a:r>
            <a:r>
              <a:rPr lang="hr-HR" dirty="0" smtClean="0"/>
              <a:t>.</a:t>
            </a:r>
          </a:p>
          <a:p>
            <a:r>
              <a:rPr lang="hr-HR" dirty="0" smtClean="0"/>
              <a:t>Organiziranje </a:t>
            </a:r>
            <a:r>
              <a:rPr lang="hr-HR" dirty="0" err="1" smtClean="0"/>
              <a:t>Viber</a:t>
            </a:r>
            <a:r>
              <a:rPr lang="hr-HR" dirty="0" smtClean="0"/>
              <a:t> ili </a:t>
            </a:r>
            <a:r>
              <a:rPr lang="hr-HR" dirty="0" err="1" smtClean="0"/>
              <a:t>WhatsApp</a:t>
            </a:r>
            <a:r>
              <a:rPr lang="hr-HR" dirty="0" smtClean="0"/>
              <a:t> grupe za lakšu komunikaciju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518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 flipH="1">
            <a:off x="3142084" y="302251"/>
            <a:ext cx="6048672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endParaRPr lang="hr-HR" sz="3600" dirty="0" smtClean="0"/>
          </a:p>
          <a:p>
            <a:r>
              <a:rPr lang="hr-HR" sz="3600" dirty="0" smtClean="0"/>
              <a:t>Hvala na pažnji!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</p:txBody>
      </p:sp>
      <p:sp>
        <p:nvSpPr>
          <p:cNvPr id="3" name="TekstniOkvir 2"/>
          <p:cNvSpPr txBox="1"/>
          <p:nvPr/>
        </p:nvSpPr>
        <p:spPr>
          <a:xfrm flipH="1">
            <a:off x="6454452" y="2863387"/>
            <a:ext cx="5112568" cy="307776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hr-HR" sz="2800" dirty="0" smtClean="0"/>
              <a:t>Sanja Kos </a:t>
            </a:r>
          </a:p>
          <a:p>
            <a:r>
              <a:rPr lang="hr-HR" sz="2800" dirty="0" smtClean="0"/>
              <a:t>Vedrana Banda </a:t>
            </a:r>
          </a:p>
          <a:p>
            <a:r>
              <a:rPr lang="hr-HR" sz="2800" dirty="0" smtClean="0"/>
              <a:t>Senka </a:t>
            </a:r>
            <a:r>
              <a:rPr lang="hr-HR" sz="2800" dirty="0" err="1" smtClean="0"/>
              <a:t>Štetić</a:t>
            </a:r>
            <a:r>
              <a:rPr lang="hr-HR" sz="2800" dirty="0" smtClean="0"/>
              <a:t> </a:t>
            </a:r>
          </a:p>
          <a:p>
            <a:r>
              <a:rPr lang="hr-HR" sz="2800" dirty="0" smtClean="0"/>
              <a:t>Goran </a:t>
            </a:r>
            <a:r>
              <a:rPr lang="hr-HR" sz="2800" dirty="0" err="1" smtClean="0"/>
              <a:t>Rebrača</a:t>
            </a:r>
            <a:endParaRPr lang="hr-HR" sz="2800" dirty="0" smtClean="0"/>
          </a:p>
          <a:p>
            <a:r>
              <a:rPr lang="hr-HR" sz="2800" dirty="0" smtClean="0"/>
              <a:t>Maja Merhaut-Kovačević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</p:txBody>
      </p:sp>
      <p:pic>
        <p:nvPicPr>
          <p:cNvPr id="4" name="Slika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71" y="1944029"/>
            <a:ext cx="5762625" cy="4010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651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dirty="0" smtClean="0"/>
              <a:t>Sadržaj rada:</a:t>
            </a:r>
            <a:endParaRPr lang="hr-HR" dirty="0"/>
          </a:p>
        </p:txBody>
      </p:sp>
      <p:sp>
        <p:nvSpPr>
          <p:cNvPr id="14" name="Rezervirano mjesto za sadržaj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1200150" lvl="4" indent="-342900" rtl="0">
              <a:buAutoNum type="arabicPeriod"/>
            </a:pPr>
            <a:r>
              <a:rPr lang="hr-HR" dirty="0" smtClean="0"/>
              <a:t>Polazak</a:t>
            </a:r>
          </a:p>
          <a:p>
            <a:pPr marL="1200150" lvl="4" indent="-342900" rtl="0">
              <a:buAutoNum type="arabicPeriod"/>
            </a:pPr>
            <a:r>
              <a:rPr lang="hr-HR" dirty="0" smtClean="0"/>
              <a:t>Prtljaga</a:t>
            </a:r>
          </a:p>
          <a:p>
            <a:pPr marL="1200150" lvl="4" indent="-342900" rtl="0">
              <a:buAutoNum type="arabicPeriod"/>
            </a:pPr>
            <a:r>
              <a:rPr lang="hr-HR" dirty="0" smtClean="0"/>
              <a:t>Putno osiguranje</a:t>
            </a:r>
          </a:p>
          <a:p>
            <a:pPr marL="1200150" lvl="4" indent="-342900" rtl="0">
              <a:buAutoNum type="arabicPeriod"/>
            </a:pPr>
            <a:r>
              <a:rPr lang="hr-HR" dirty="0" smtClean="0"/>
              <a:t>Izjave</a:t>
            </a:r>
          </a:p>
          <a:p>
            <a:pPr marL="1200150" lvl="4" indent="-342900" rtl="0">
              <a:buAutoNum type="arabicPeriod"/>
            </a:pPr>
            <a:r>
              <a:rPr lang="hr-HR" dirty="0" smtClean="0"/>
              <a:t>Vrijeme</a:t>
            </a:r>
          </a:p>
          <a:p>
            <a:pPr marL="1200150" lvl="4" indent="-342900" rtl="0">
              <a:buAutoNum type="arabicPeriod"/>
            </a:pPr>
            <a:r>
              <a:rPr lang="hr-HR" dirty="0" smtClean="0"/>
              <a:t>Smještaj</a:t>
            </a:r>
          </a:p>
          <a:p>
            <a:pPr marL="1200150" lvl="4" indent="-342900" rtl="0">
              <a:buAutoNum type="arabicPeriod"/>
            </a:pPr>
            <a:r>
              <a:rPr lang="hr-HR" dirty="0" smtClean="0"/>
              <a:t>Škola</a:t>
            </a:r>
          </a:p>
          <a:p>
            <a:pPr marL="1200150" lvl="4" indent="-342900" rtl="0">
              <a:buAutoNum type="arabicPeriod"/>
            </a:pPr>
            <a:r>
              <a:rPr lang="hr-HR" dirty="0" smtClean="0"/>
              <a:t>Novci za potrebe učenika</a:t>
            </a:r>
          </a:p>
          <a:p>
            <a:pPr marL="1200150" lvl="4" indent="-342900" rtl="0">
              <a:buAutoNum type="arabicPeriod"/>
            </a:pPr>
            <a:r>
              <a:rPr lang="hr-HR" dirty="0" smtClean="0"/>
              <a:t>Aktivnosti učenika po danima</a:t>
            </a:r>
          </a:p>
          <a:p>
            <a:pPr marL="1200150" lvl="4" indent="-342900" rtl="0">
              <a:buAutoNum type="arabicPeriod"/>
            </a:pPr>
            <a:r>
              <a:rPr lang="hr-HR" dirty="0" smtClean="0"/>
              <a:t> Kontakti učitelja u pratnji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46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dirty="0" smtClean="0"/>
              <a:t>1. POLAZAK</a:t>
            </a:r>
            <a:endParaRPr lang="hr-HR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Učenici u pratnji učitelja Gorana </a:t>
            </a:r>
            <a:r>
              <a:rPr lang="hr-HR" dirty="0" err="1" smtClean="0"/>
              <a:t>Rebrače</a:t>
            </a:r>
            <a:r>
              <a:rPr lang="hr-HR" dirty="0" smtClean="0"/>
              <a:t>, Senke </a:t>
            </a:r>
            <a:r>
              <a:rPr lang="hr-HR" dirty="0" err="1" smtClean="0"/>
              <a:t>Štetić</a:t>
            </a:r>
            <a:r>
              <a:rPr lang="hr-HR" dirty="0" smtClean="0"/>
              <a:t> i Maje Merhaut-Kovačević </a:t>
            </a:r>
            <a:r>
              <a:rPr lang="hr-HR" dirty="0"/>
              <a:t>kreću na </a:t>
            </a:r>
            <a:r>
              <a:rPr lang="hr-HR" dirty="0" smtClean="0"/>
              <a:t>mobilnost u </a:t>
            </a:r>
            <a:r>
              <a:rPr lang="hr-HR" dirty="0" err="1" smtClean="0"/>
              <a:t>Alicante</a:t>
            </a:r>
            <a:r>
              <a:rPr lang="hr-HR" dirty="0" smtClean="0"/>
              <a:t>, Španjolska u </a:t>
            </a:r>
            <a:r>
              <a:rPr lang="hr-HR" b="1" dirty="0" smtClean="0"/>
              <a:t>utorak 22.10.2024. </a:t>
            </a:r>
            <a:r>
              <a:rPr lang="hr-HR" dirty="0"/>
              <a:t>te se </a:t>
            </a:r>
            <a:r>
              <a:rPr lang="hr-HR" dirty="0" smtClean="0"/>
              <a:t>vraćaju u </a:t>
            </a:r>
            <a:r>
              <a:rPr lang="hr-HR" b="1" dirty="0" smtClean="0"/>
              <a:t>subotu </a:t>
            </a:r>
            <a:r>
              <a:rPr lang="hr-HR" b="1" dirty="0"/>
              <a:t>26.10.2024. </a:t>
            </a:r>
            <a:endParaRPr lang="hr-HR" b="1" dirty="0" smtClean="0"/>
          </a:p>
          <a:p>
            <a:r>
              <a:rPr lang="hr-HR" dirty="0" smtClean="0"/>
              <a:t>Putuje se avionom, aviokompanijom </a:t>
            </a:r>
            <a:r>
              <a:rPr lang="hr-HR" dirty="0" err="1" smtClean="0"/>
              <a:t>Ryanair</a:t>
            </a:r>
            <a:r>
              <a:rPr lang="hr-HR" dirty="0" smtClean="0"/>
              <a:t> i let </a:t>
            </a:r>
            <a:r>
              <a:rPr lang="hr-HR" dirty="0"/>
              <a:t>je bez presjedanja. </a:t>
            </a:r>
            <a:endParaRPr lang="hr-HR" dirty="0" smtClean="0"/>
          </a:p>
          <a:p>
            <a:r>
              <a:rPr lang="hr-HR" dirty="0" smtClean="0"/>
              <a:t>Let za </a:t>
            </a:r>
            <a:r>
              <a:rPr lang="hr-HR" dirty="0" err="1" smtClean="0"/>
              <a:t>Alicante</a:t>
            </a:r>
            <a:r>
              <a:rPr lang="hr-HR" dirty="0" smtClean="0"/>
              <a:t> je u </a:t>
            </a:r>
            <a:r>
              <a:rPr lang="hr-HR" dirty="0"/>
              <a:t>6:15 ujutro te </a:t>
            </a:r>
            <a:r>
              <a:rPr lang="hr-HR" b="1" dirty="0" smtClean="0"/>
              <a:t>na aerodromu </a:t>
            </a:r>
            <a:r>
              <a:rPr lang="hr-HR" b="1" dirty="0"/>
              <a:t>trebaju</a:t>
            </a:r>
            <a:r>
              <a:rPr lang="hr-HR" b="1" dirty="0" smtClean="0"/>
              <a:t> </a:t>
            </a:r>
            <a:r>
              <a:rPr lang="hr-HR" b="1" dirty="0"/>
              <a:t>biti najkasnije u 4:15 h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Let </a:t>
            </a:r>
            <a:r>
              <a:rPr lang="hr-HR" dirty="0"/>
              <a:t>za povratak je u 9:00 h ujutro u subotu te slijeće u Zagreb oko 11:45h.</a:t>
            </a:r>
          </a:p>
          <a:p>
            <a:r>
              <a:rPr lang="hr-HR" b="1" dirty="0"/>
              <a:t>Na aerodromu Franjo Tuđman moraju biti minimalno 2 sata prije ukrcaja!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62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PRTLJAGA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3" y="1988840"/>
            <a:ext cx="8748463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683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Dimenzije i težina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Na oba leta učenicima i učiteljima je kupljena prtljaga za u avion, bez predavanja prtljage. To obuhvaća prve dvije slike.</a:t>
            </a:r>
          </a:p>
          <a:p>
            <a:r>
              <a:rPr lang="hr-HR" dirty="0" err="1" smtClean="0"/>
              <a:t>Ryanair</a:t>
            </a:r>
            <a:r>
              <a:rPr lang="hr-HR" dirty="0" smtClean="0"/>
              <a:t> </a:t>
            </a:r>
            <a:r>
              <a:rPr lang="hr-HR" dirty="0"/>
              <a:t>dozvoljava jednu malu ručnu </a:t>
            </a:r>
            <a:r>
              <a:rPr lang="hr-HR" dirty="0" smtClean="0"/>
              <a:t>prtljagu (ruksak) </a:t>
            </a:r>
            <a:r>
              <a:rPr lang="hr-HR" dirty="0"/>
              <a:t>po putniku dimenzija </a:t>
            </a:r>
            <a:r>
              <a:rPr lang="hr-HR" b="1" dirty="0"/>
              <a:t>40x20x25 cm</a:t>
            </a:r>
            <a:r>
              <a:rPr lang="hr-HR" dirty="0"/>
              <a:t> (visina x širina x </a:t>
            </a:r>
            <a:r>
              <a:rPr lang="hr-HR" dirty="0" smtClean="0"/>
              <a:t>dubina) </a:t>
            </a:r>
            <a:r>
              <a:rPr lang="hr-HR" b="1" dirty="0" smtClean="0"/>
              <a:t>– SLIKA 1 </a:t>
            </a:r>
            <a:r>
              <a:rPr lang="hr-HR" dirty="0"/>
              <a:t>te </a:t>
            </a:r>
            <a:r>
              <a:rPr lang="hr-HR" dirty="0" smtClean="0"/>
              <a:t>jedan manji </a:t>
            </a:r>
            <a:r>
              <a:rPr lang="hr-HR" dirty="0"/>
              <a:t>kofer </a:t>
            </a:r>
            <a:r>
              <a:rPr lang="hr-HR" b="1" dirty="0"/>
              <a:t>NAJVEĆIH </a:t>
            </a:r>
            <a:r>
              <a:rPr lang="hr-HR" b="1" dirty="0" smtClean="0"/>
              <a:t>DIMNEZIJA 55x40x20 </a:t>
            </a:r>
            <a:r>
              <a:rPr lang="hr-HR" b="1" dirty="0"/>
              <a:t>cm</a:t>
            </a:r>
            <a:r>
              <a:rPr lang="hr-HR" dirty="0"/>
              <a:t> </a:t>
            </a:r>
            <a:r>
              <a:rPr lang="hr-HR" dirty="0" smtClean="0"/>
              <a:t>(uključujući </a:t>
            </a:r>
            <a:r>
              <a:rPr lang="hr-HR" dirty="0"/>
              <a:t>i ručke i </a:t>
            </a:r>
            <a:r>
              <a:rPr lang="hr-HR" dirty="0" smtClean="0"/>
              <a:t>kotačiće) </a:t>
            </a:r>
            <a:r>
              <a:rPr lang="hr-HR" dirty="0"/>
              <a:t>i težine do </a:t>
            </a:r>
            <a:r>
              <a:rPr lang="hr-HR" b="1" dirty="0"/>
              <a:t>10 </a:t>
            </a:r>
            <a:r>
              <a:rPr lang="hr-HR" b="1" dirty="0" smtClean="0"/>
              <a:t>kg - SLIKA </a:t>
            </a:r>
            <a:r>
              <a:rPr lang="hr-HR" b="1" dirty="0"/>
              <a:t>2 </a:t>
            </a:r>
            <a:r>
              <a:rPr lang="hr-HR" b="1" dirty="0" smtClean="0"/>
              <a:t> </a:t>
            </a:r>
          </a:p>
          <a:p>
            <a:r>
              <a:rPr lang="hr-HR" b="1" dirty="0" smtClean="0"/>
              <a:t>SVE </a:t>
            </a:r>
            <a:r>
              <a:rPr lang="hr-HR" b="1" dirty="0"/>
              <a:t>VEĆE DIMENZIJE SE ODMAH </a:t>
            </a:r>
            <a:r>
              <a:rPr lang="hr-HR" b="1" dirty="0" smtClean="0"/>
              <a:t>NADOPLAĆUJU </a:t>
            </a:r>
            <a:r>
              <a:rPr lang="hr-HR" b="1" dirty="0"/>
              <a:t>PRI ULASKU U AVION DO 80 EURA. TE TROŠKOVE ŠKOLA NEĆE SNOSITI!!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406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Predmeti dozvoljeni u ručnoj prtljazi: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/>
              <a:t>Osobni predmeti kao što su torbica, aktovka, laptop (do 35x20x20 cm)</a:t>
            </a:r>
          </a:p>
          <a:p>
            <a:pPr lvl="0"/>
            <a:r>
              <a:rPr lang="hr-HR" dirty="0"/>
              <a:t>Gornja odjeća (jakna, kaput)</a:t>
            </a:r>
          </a:p>
          <a:p>
            <a:pPr lvl="0"/>
            <a:r>
              <a:rPr lang="hr-HR" dirty="0"/>
              <a:t>Kišobran ili mali suncobran</a:t>
            </a:r>
          </a:p>
          <a:p>
            <a:pPr lvl="0"/>
            <a:r>
              <a:rPr lang="hr-HR" dirty="0"/>
              <a:t>Manji fotoaparat</a:t>
            </a:r>
          </a:p>
          <a:p>
            <a:pPr lvl="0"/>
            <a:r>
              <a:rPr lang="hr-HR" dirty="0"/>
              <a:t>Knjige i časopis</a:t>
            </a:r>
          </a:p>
          <a:p>
            <a:pPr lvl="0"/>
            <a:r>
              <a:rPr lang="hr-HR" b="1" dirty="0"/>
              <a:t>Lijekovi (uz potvrdu liječnika</a:t>
            </a:r>
            <a:r>
              <a:rPr lang="hr-HR" dirty="0"/>
              <a:t>) </a:t>
            </a:r>
            <a:r>
              <a:rPr lang="hr-HR" b="1" dirty="0"/>
              <a:t>AKO SE RADI O TEŽOJ ILI KRONIČNOJ BOLESTI. </a:t>
            </a:r>
            <a:r>
              <a:rPr lang="hr-HR" dirty="0"/>
              <a:t>Lijekovi za snižavanje temperature ili alergiju se mogu nositi.</a:t>
            </a:r>
          </a:p>
        </p:txBody>
      </p:sp>
    </p:spTree>
    <p:extLst>
      <p:ext uri="{BB962C8B-B14F-4D97-AF65-F5344CB8AC3E}">
        <p14:creationId xmlns:p14="http://schemas.microsoft.com/office/powerpoint/2010/main" val="298778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Predmeti zabranjeni u ručnoj prtljazi: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Tekućine u bočicama preko 100 ml </a:t>
            </a:r>
          </a:p>
          <a:p>
            <a:pPr lvl="0"/>
            <a:r>
              <a:rPr lang="hr-HR" dirty="0"/>
              <a:t>Oštri predmeti (noževi, škare, škarice za nokte)</a:t>
            </a:r>
          </a:p>
          <a:p>
            <a:pPr lvl="0"/>
            <a:r>
              <a:rPr lang="hr-HR" dirty="0"/>
              <a:t>Vatrootporne tekućine i zapaljiv predmeti</a:t>
            </a:r>
          </a:p>
          <a:p>
            <a:pPr lvl="0"/>
            <a:r>
              <a:rPr lang="hr-HR" dirty="0"/>
              <a:t>Športska oprema (lopte, reketi, bicikli)</a:t>
            </a:r>
          </a:p>
          <a:p>
            <a:pPr lvl="0"/>
            <a:r>
              <a:rPr lang="hr-HR" dirty="0" smtClean="0"/>
              <a:t>Oružje </a:t>
            </a:r>
            <a:r>
              <a:rPr lang="hr-HR" dirty="0"/>
              <a:t>i streljivo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182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Savjeti za pakiranje: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/>
              <a:t>Pakirajte lagane i praktične stvari.</a:t>
            </a:r>
          </a:p>
          <a:p>
            <a:pPr lvl="0"/>
            <a:r>
              <a:rPr lang="hr-HR" dirty="0"/>
              <a:t>Odjenite </a:t>
            </a:r>
            <a:r>
              <a:rPr lang="hr-HR" dirty="0" smtClean="0"/>
              <a:t>se slojevito </a:t>
            </a:r>
            <a:r>
              <a:rPr lang="hr-HR" dirty="0"/>
              <a:t>da biste se mogli prilagoditi promjenama temperature.</a:t>
            </a:r>
          </a:p>
          <a:p>
            <a:pPr lvl="0"/>
            <a:r>
              <a:rPr lang="hr-HR" dirty="0"/>
              <a:t>U ručnu prtljagu stavite najvažnije stvari, kao što su novčanik, osobna iskaznica i </a:t>
            </a:r>
            <a:r>
              <a:rPr lang="hr-HR" dirty="0" smtClean="0"/>
              <a:t>lijekovi - osnovni </a:t>
            </a:r>
            <a:r>
              <a:rPr lang="hr-HR" dirty="0"/>
              <a:t>prema potrebi (glavobolja, snižavanje </a:t>
            </a:r>
            <a:r>
              <a:rPr lang="hr-HR" dirty="0" smtClean="0"/>
              <a:t>temperature i </a:t>
            </a:r>
            <a:r>
              <a:rPr lang="hr-HR" dirty="0"/>
              <a:t>slično)</a:t>
            </a:r>
          </a:p>
          <a:p>
            <a:pPr lvl="0"/>
            <a:r>
              <a:rPr lang="hr-HR" b="1" u="sng" dirty="0"/>
              <a:t>Tekućine prebacite u manje bočice od 100 ml i stavite ih u prozirnu plastičnu vrećicu da ih lako pokažemo na </a:t>
            </a:r>
            <a:r>
              <a:rPr lang="hr-HR" b="1" u="sng" dirty="0" err="1"/>
              <a:t>check</a:t>
            </a:r>
            <a:r>
              <a:rPr lang="hr-HR" b="1" u="sng" dirty="0"/>
              <a:t> </a:t>
            </a:r>
            <a:r>
              <a:rPr lang="hr-HR" b="1" u="sng" dirty="0" err="1"/>
              <a:t>in</a:t>
            </a:r>
            <a:r>
              <a:rPr lang="hr-HR" b="1" u="sng" dirty="0"/>
              <a:t> . </a:t>
            </a:r>
            <a:endParaRPr lang="hr-HR" dirty="0"/>
          </a:p>
          <a:p>
            <a:pPr lvl="0"/>
            <a:r>
              <a:rPr lang="hr-HR" b="1" u="sng" dirty="0"/>
              <a:t>Koristite vakumske vrećice za odjeću kako biste uštedjeli prostor bude li za to potrebe.</a:t>
            </a:r>
            <a:endParaRPr lang="hr-HR" dirty="0"/>
          </a:p>
          <a:p>
            <a:r>
              <a:rPr lang="hr-HR" dirty="0"/>
              <a:t>Provjerite vremensku prognozu za </a:t>
            </a:r>
            <a:r>
              <a:rPr lang="hr-HR" dirty="0" err="1" smtClean="0"/>
              <a:t>Alicante</a:t>
            </a:r>
            <a:r>
              <a:rPr lang="hr-HR" dirty="0" smtClean="0"/>
              <a:t> </a:t>
            </a:r>
            <a:r>
              <a:rPr lang="hr-HR" dirty="0"/>
              <a:t>i </a:t>
            </a:r>
            <a:r>
              <a:rPr lang="hr-HR" dirty="0" smtClean="0"/>
              <a:t>pakujete </a:t>
            </a:r>
            <a:r>
              <a:rPr lang="hr-HR" dirty="0"/>
              <a:t>odgovarajuću odjeću</a:t>
            </a:r>
          </a:p>
        </p:txBody>
      </p:sp>
    </p:spTree>
    <p:extLst>
      <p:ext uri="{BB962C8B-B14F-4D97-AF65-F5344CB8AC3E}">
        <p14:creationId xmlns:p14="http://schemas.microsoft.com/office/powerpoint/2010/main" val="7715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887760"/>
          </a:xfrm>
        </p:spPr>
        <p:txBody>
          <a:bodyPr/>
          <a:lstStyle/>
          <a:p>
            <a:r>
              <a:rPr lang="hr-HR" dirty="0"/>
              <a:t>Dodatne napomene: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2413" y="1268760"/>
            <a:ext cx="9134391" cy="496855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hr-HR" dirty="0"/>
              <a:t>Na letovima </a:t>
            </a:r>
            <a:r>
              <a:rPr lang="hr-HR" dirty="0" err="1"/>
              <a:t>Ryanair</a:t>
            </a:r>
            <a:r>
              <a:rPr lang="hr-HR" dirty="0"/>
              <a:t> nije dozvoljeno ponijeti hranu i piće.</a:t>
            </a:r>
          </a:p>
          <a:p>
            <a:pPr lvl="0"/>
            <a:r>
              <a:rPr lang="hr-HR" b="1" dirty="0"/>
              <a:t>NE DONOSITE HRANU I PIĆE SA SOBOM JER SE MORAJU BACITI PRIJE CHECK </a:t>
            </a:r>
            <a:r>
              <a:rPr lang="hr-HR" b="1" dirty="0" smtClean="0"/>
              <a:t>IN-a u </a:t>
            </a:r>
            <a:r>
              <a:rPr lang="hr-HR" b="1" dirty="0"/>
              <a:t>AVION</a:t>
            </a:r>
            <a:r>
              <a:rPr lang="hr-HR" dirty="0"/>
              <a:t>. KADA SE PROĐE CHECK IN MOŽE SE KUPITI VODA I HRANA DOK SE Č</a:t>
            </a:r>
            <a:r>
              <a:rPr lang="hr-HR" dirty="0" smtClean="0"/>
              <a:t>EKA </a:t>
            </a:r>
            <a:r>
              <a:rPr lang="hr-HR" dirty="0"/>
              <a:t>AVION. MOŽE SE PONIJET </a:t>
            </a:r>
            <a:r>
              <a:rPr lang="hr-HR" dirty="0" smtClean="0"/>
              <a:t>FLAŠICA, </a:t>
            </a:r>
            <a:r>
              <a:rPr lang="hr-HR" dirty="0"/>
              <a:t>ALI BEZ VODE TE Č</a:t>
            </a:r>
            <a:r>
              <a:rPr lang="hr-HR" dirty="0" smtClean="0"/>
              <a:t>IM </a:t>
            </a:r>
            <a:r>
              <a:rPr lang="hr-HR" dirty="0"/>
              <a:t>SE PROĐE CHECK IN IMA SLAVINA NA KOJOJ SE BESPLATNO MOŽE </a:t>
            </a:r>
            <a:r>
              <a:rPr lang="hr-HR" dirty="0" smtClean="0"/>
              <a:t>NATOČITI </a:t>
            </a:r>
            <a:r>
              <a:rPr lang="hr-HR" dirty="0"/>
              <a:t>VODA ZA PIĆE.</a:t>
            </a:r>
          </a:p>
          <a:p>
            <a:r>
              <a:rPr lang="hr-HR" dirty="0"/>
              <a:t>Na avionu možete kupiti hranu i piće. Cca 10 Eura je doručak </a:t>
            </a:r>
            <a:r>
              <a:rPr lang="hr-HR" dirty="0" err="1"/>
              <a:t>sandwich</a:t>
            </a:r>
            <a:r>
              <a:rPr lang="hr-HR" dirty="0"/>
              <a:t>-klasični + piće po izboru + snack (</a:t>
            </a:r>
            <a:r>
              <a:rPr lang="hr-HR" dirty="0" err="1"/>
              <a:t>Pringles</a:t>
            </a:r>
            <a:r>
              <a:rPr lang="hr-HR" dirty="0"/>
              <a:t> ili </a:t>
            </a:r>
            <a:r>
              <a:rPr lang="hr-HR" dirty="0" err="1"/>
              <a:t>kroasan</a:t>
            </a:r>
            <a:r>
              <a:rPr lang="hr-HR" dirty="0" smtClean="0"/>
              <a:t>).</a:t>
            </a:r>
          </a:p>
          <a:p>
            <a:pPr lvl="0"/>
            <a:r>
              <a:rPr lang="hr-HR" dirty="0"/>
              <a:t>Temperatura u avionu može biti </a:t>
            </a:r>
            <a:r>
              <a:rPr lang="hr-HR" dirty="0" smtClean="0"/>
              <a:t>niska </a:t>
            </a:r>
            <a:r>
              <a:rPr lang="hr-HR" dirty="0"/>
              <a:t>pa ponijeti jaknu ili vestu.</a:t>
            </a:r>
          </a:p>
          <a:p>
            <a:pPr lvl="0"/>
            <a:r>
              <a:rPr lang="hr-HR" dirty="0"/>
              <a:t>Svakako na let obucite prikladnu </a:t>
            </a:r>
            <a:r>
              <a:rPr lang="hr-HR" dirty="0" smtClean="0"/>
              <a:t>obuću - tenisice, </a:t>
            </a:r>
            <a:r>
              <a:rPr lang="hr-HR" dirty="0"/>
              <a:t>cipele sa zatvorenim prstima te jaknu, </a:t>
            </a:r>
            <a:r>
              <a:rPr lang="hr-HR" dirty="0" smtClean="0"/>
              <a:t>trenirku </a:t>
            </a:r>
            <a:r>
              <a:rPr lang="hr-HR" dirty="0"/>
              <a:t>i </a:t>
            </a:r>
            <a:r>
              <a:rPr lang="hr-HR" dirty="0" smtClean="0"/>
              <a:t>ugodnu majicu.</a:t>
            </a:r>
            <a:endParaRPr lang="hr-HR" dirty="0"/>
          </a:p>
          <a:p>
            <a:pPr lvl="0"/>
            <a:r>
              <a:rPr lang="hr-HR" dirty="0"/>
              <a:t>Preporučuje se da se na putu zabavite knjigom, časopisom ili filmom.</a:t>
            </a:r>
          </a:p>
          <a:p>
            <a:pPr lvl="0"/>
            <a:r>
              <a:rPr lang="hr-HR" dirty="0"/>
              <a:t>Mobilni Internet se isključuje tijekom leta te se uključuje pri dolasku u Španjolsku i nema dodatnih naplaćivanja usluga jer smo u EU.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571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redložak s dizajnom plavog atoma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756891_TF03460636" id="{A0269C8F-7822-4E33-8650-013EF2E8F133}" vid="{606C6F68-CC82-4B7B-AABA-C7007B73BB04}"/>
    </a:ext>
  </a:extLst>
</a:theme>
</file>

<file path=ppt/theme/theme2.xml><?xml version="1.0" encoding="utf-8"?>
<a:theme xmlns:a="http://schemas.openxmlformats.org/drawingml/2006/main" name="Tema sustava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F78577-2839-4BFF-9EC7-673BD8FE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49C11C-71DC-49B6-ACD8-27E3AE088D14}">
  <ds:schemaRefs>
    <ds:schemaRef ds:uri="http://schemas.microsoft.com/office/2006/documentManagement/types"/>
    <ds:schemaRef ds:uri="http://purl.org/dc/dcmitype/"/>
    <ds:schemaRef ds:uri="40262f94-9f35-4ac3-9a90-690165a166b7"/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a4f35948-e619-41b3-aa29-22878b09cfd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875BD71-4A33-4FB7-88CA-777C4D9E6E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Slajdovi s dizajnom plavog atoma</Template>
  <TotalTime>313</TotalTime>
  <Words>1010</Words>
  <Application>Microsoft Office PowerPoint</Application>
  <PresentationFormat>Prilagođeno</PresentationFormat>
  <Paragraphs>133</Paragraphs>
  <Slides>15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Verdana</vt:lpstr>
      <vt:lpstr>Predložak s dizajnom plavog atoma</vt:lpstr>
      <vt:lpstr>ERASMUS+  „GREEN MINDS, DIGITAL FUTURES„</vt:lpstr>
      <vt:lpstr>Sadržaj rada:</vt:lpstr>
      <vt:lpstr>1. POLAZAK</vt:lpstr>
      <vt:lpstr>2. PRTLJAGA</vt:lpstr>
      <vt:lpstr>Dimenzije i težina</vt:lpstr>
      <vt:lpstr>Predmeti dozvoljeni u ručnoj prtljazi:</vt:lpstr>
      <vt:lpstr>Predmeti zabranjeni u ručnoj prtljazi:</vt:lpstr>
      <vt:lpstr>Savjeti za pakiranje:</vt:lpstr>
      <vt:lpstr>Dodatne napomene:</vt:lpstr>
      <vt:lpstr>4. IZJAVE</vt:lpstr>
      <vt:lpstr>5. VRIJEME</vt:lpstr>
      <vt:lpstr>7. ŠKOLA</vt:lpstr>
      <vt:lpstr>9. AKTIVNOSTI UČENIKA PO DANIMA</vt:lpstr>
      <vt:lpstr>10. KONTAKTI UČITELJA U PRATNJI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„GREEN MINDS, DIGITAL FUTURES„</dc:title>
  <dc:creator>Maja Merhaut Kovačević</dc:creator>
  <cp:lastModifiedBy>Maja Merhaut Kovačević</cp:lastModifiedBy>
  <cp:revision>21</cp:revision>
  <dcterms:created xsi:type="dcterms:W3CDTF">2024-09-17T19:19:41Z</dcterms:created>
  <dcterms:modified xsi:type="dcterms:W3CDTF">2024-09-20T18:27:44Z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74069000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tegoryTags">
    <vt:lpwstr/>
  </property>
  <property fmtid="{D5CDD505-2E9C-101B-9397-08002B2CF9AE}" pid="6" name="Applications">
    <vt:lpwstr/>
  </property>
  <property fmtid="{D5CDD505-2E9C-101B-9397-08002B2CF9AE}" pid="7" name="CampaignTags">
    <vt:lpwstr/>
  </property>
  <property fmtid="{D5CDD505-2E9C-101B-9397-08002B2CF9AE}" pid="8" name="ScenarioTags">
    <vt:lpwstr/>
  </property>
  <property fmtid="{D5CDD505-2E9C-101B-9397-08002B2CF9AE}" pid="9" name="ContentTypeId">
    <vt:lpwstr>0x010100AA3F7D94069FF64A86F7DFF56D60E3BE</vt:lpwstr>
  </property>
  <property fmtid="{D5CDD505-2E9C-101B-9397-08002B2CF9AE}" pid="10" name="FeatureTags">
    <vt:lpwstr/>
  </property>
  <property fmtid="{D5CDD505-2E9C-101B-9397-08002B2CF9AE}" pid="11" name="LocalizationTags">
    <vt:lpwstr/>
  </property>
</Properties>
</file>